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7" r:id="rId5"/>
    <p:sldId id="268" r:id="rId6"/>
    <p:sldId id="259" r:id="rId7"/>
    <p:sldId id="269" r:id="rId8"/>
    <p:sldId id="260" r:id="rId9"/>
    <p:sldId id="261" r:id="rId10"/>
    <p:sldId id="262" r:id="rId11"/>
    <p:sldId id="263" r:id="rId12"/>
    <p:sldId id="264" r:id="rId13"/>
    <p:sldId id="265" r:id="rId14"/>
    <p:sldId id="266"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B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FCC0A3-8507-4E31-B584-1A1157C23724}" v="32" dt="2024-04-26T17:57:52.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27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mika Garg" userId="53b7fecf26f5ce89" providerId="LiveId" clId="{32FCC0A3-8507-4E31-B584-1A1157C23724}"/>
    <pc:docChg chg="undo custSel addSld delSld modSld">
      <pc:chgData name="Anamika Garg" userId="53b7fecf26f5ce89" providerId="LiveId" clId="{32FCC0A3-8507-4E31-B584-1A1157C23724}" dt="2024-04-26T17:58:07.676" v="341" actId="207"/>
      <pc:docMkLst>
        <pc:docMk/>
      </pc:docMkLst>
      <pc:sldChg chg="addSp delSp modSp mod">
        <pc:chgData name="Anamika Garg" userId="53b7fecf26f5ce89" providerId="LiveId" clId="{32FCC0A3-8507-4E31-B584-1A1157C23724}" dt="2024-04-26T17:43:02.039" v="120" actId="478"/>
        <pc:sldMkLst>
          <pc:docMk/>
          <pc:sldMk cId="0" sldId="256"/>
        </pc:sldMkLst>
        <pc:spChg chg="mod">
          <ac:chgData name="Anamika Garg" userId="53b7fecf26f5ce89" providerId="LiveId" clId="{32FCC0A3-8507-4E31-B584-1A1157C23724}" dt="2024-04-26T08:47:48.886" v="114" actId="20577"/>
          <ac:spMkLst>
            <pc:docMk/>
            <pc:sldMk cId="0" sldId="256"/>
            <ac:spMk id="7" creationId="{B6756BDA-CEDE-903A-688A-DE6765211967}"/>
          </ac:spMkLst>
        </pc:spChg>
        <pc:picChg chg="add del mod">
          <ac:chgData name="Anamika Garg" userId="53b7fecf26f5ce89" providerId="LiveId" clId="{32FCC0A3-8507-4E31-B584-1A1157C23724}" dt="2024-04-26T17:43:02.039" v="120" actId="478"/>
          <ac:picMkLst>
            <pc:docMk/>
            <pc:sldMk cId="0" sldId="256"/>
            <ac:picMk id="9" creationId="{49CA14C7-856E-69C1-D779-B88F94337FC0}"/>
          </ac:picMkLst>
        </pc:picChg>
      </pc:sldChg>
      <pc:sldChg chg="addSp modSp mod">
        <pc:chgData name="Anamika Garg" userId="53b7fecf26f5ce89" providerId="LiveId" clId="{32FCC0A3-8507-4E31-B584-1A1157C23724}" dt="2024-04-26T17:50:46.182" v="184" actId="14100"/>
        <pc:sldMkLst>
          <pc:docMk/>
          <pc:sldMk cId="0" sldId="257"/>
        </pc:sldMkLst>
        <pc:spChg chg="mod">
          <ac:chgData name="Anamika Garg" userId="53b7fecf26f5ce89" providerId="LiveId" clId="{32FCC0A3-8507-4E31-B584-1A1157C23724}" dt="2024-04-26T17:50:03.605" v="172" actId="14100"/>
          <ac:spMkLst>
            <pc:docMk/>
            <pc:sldMk cId="0" sldId="257"/>
            <ac:spMk id="5" creationId="{00000000-0000-0000-0000-000000000000}"/>
          </ac:spMkLst>
        </pc:spChg>
        <pc:spChg chg="mod">
          <ac:chgData name="Anamika Garg" userId="53b7fecf26f5ce89" providerId="LiveId" clId="{32FCC0A3-8507-4E31-B584-1A1157C23724}" dt="2024-04-26T17:50:40.801" v="182" actId="14100"/>
          <ac:spMkLst>
            <pc:docMk/>
            <pc:sldMk cId="0" sldId="257"/>
            <ac:spMk id="6" creationId="{00000000-0000-0000-0000-000000000000}"/>
          </ac:spMkLst>
        </pc:spChg>
        <pc:spChg chg="mod">
          <ac:chgData name="Anamika Garg" userId="53b7fecf26f5ce89" providerId="LiveId" clId="{32FCC0A3-8507-4E31-B584-1A1157C23724}" dt="2024-04-26T17:50:46.182" v="184" actId="14100"/>
          <ac:spMkLst>
            <pc:docMk/>
            <pc:sldMk cId="0" sldId="257"/>
            <ac:spMk id="7" creationId="{00000000-0000-0000-0000-000000000000}"/>
          </ac:spMkLst>
        </pc:spChg>
        <pc:picChg chg="add mod">
          <ac:chgData name="Anamika Garg" userId="53b7fecf26f5ce89" providerId="LiveId" clId="{32FCC0A3-8507-4E31-B584-1A1157C23724}" dt="2024-04-26T17:50:29.602" v="179" actId="14100"/>
          <ac:picMkLst>
            <pc:docMk/>
            <pc:sldMk cId="0" sldId="257"/>
            <ac:picMk id="8" creationId="{94B0E321-8367-CE37-8EDE-E20BD07C2196}"/>
          </ac:picMkLst>
        </pc:picChg>
      </pc:sldChg>
      <pc:sldChg chg="addSp delSp modSp mod">
        <pc:chgData name="Anamika Garg" userId="53b7fecf26f5ce89" providerId="LiveId" clId="{32FCC0A3-8507-4E31-B584-1A1157C23724}" dt="2024-04-26T17:49:32.563" v="165" actId="478"/>
        <pc:sldMkLst>
          <pc:docMk/>
          <pc:sldMk cId="0" sldId="259"/>
        </pc:sldMkLst>
        <pc:spChg chg="add">
          <ac:chgData name="Anamika Garg" userId="53b7fecf26f5ce89" providerId="LiveId" clId="{32FCC0A3-8507-4E31-B584-1A1157C23724}" dt="2024-04-26T17:49:24.052" v="162"/>
          <ac:spMkLst>
            <pc:docMk/>
            <pc:sldMk cId="0" sldId="259"/>
            <ac:spMk id="8" creationId="{FC829322-1BED-A7CD-B3B0-363F69603BC1}"/>
          </ac:spMkLst>
        </pc:spChg>
        <pc:picChg chg="add del mod">
          <ac:chgData name="Anamika Garg" userId="53b7fecf26f5ce89" providerId="LiveId" clId="{32FCC0A3-8507-4E31-B584-1A1157C23724}" dt="2024-04-26T17:49:32.563" v="165" actId="478"/>
          <ac:picMkLst>
            <pc:docMk/>
            <pc:sldMk cId="0" sldId="259"/>
            <ac:picMk id="9" creationId="{2F60F0B4-922F-E094-6EE6-042B69DC65A4}"/>
          </ac:picMkLst>
        </pc:picChg>
      </pc:sldChg>
      <pc:sldChg chg="modSp mod">
        <pc:chgData name="Anamika Garg" userId="53b7fecf26f5ce89" providerId="LiveId" clId="{32FCC0A3-8507-4E31-B584-1A1157C23724}" dt="2024-04-25T05:47:51.543" v="61" actId="20577"/>
        <pc:sldMkLst>
          <pc:docMk/>
          <pc:sldMk cId="0" sldId="262"/>
        </pc:sldMkLst>
        <pc:spChg chg="mod">
          <ac:chgData name="Anamika Garg" userId="53b7fecf26f5ce89" providerId="LiveId" clId="{32FCC0A3-8507-4E31-B584-1A1157C23724}" dt="2024-04-25T05:47:15.068" v="3" actId="20577"/>
          <ac:spMkLst>
            <pc:docMk/>
            <pc:sldMk cId="0" sldId="262"/>
            <ac:spMk id="18" creationId="{00000000-0000-0000-0000-000000000000}"/>
          </ac:spMkLst>
        </pc:spChg>
        <pc:spChg chg="mod">
          <ac:chgData name="Anamika Garg" userId="53b7fecf26f5ce89" providerId="LiveId" clId="{32FCC0A3-8507-4E31-B584-1A1157C23724}" dt="2024-04-25T05:47:51.543" v="61" actId="20577"/>
          <ac:spMkLst>
            <pc:docMk/>
            <pc:sldMk cId="0" sldId="262"/>
            <ac:spMk id="19" creationId="{00000000-0000-0000-0000-000000000000}"/>
          </ac:spMkLst>
        </pc:spChg>
      </pc:sldChg>
      <pc:sldChg chg="del">
        <pc:chgData name="Anamika Garg" userId="53b7fecf26f5ce89" providerId="LiveId" clId="{32FCC0A3-8507-4E31-B584-1A1157C23724}" dt="2024-04-25T05:48:56.250" v="62" actId="47"/>
        <pc:sldMkLst>
          <pc:docMk/>
          <pc:sldMk cId="0" sldId="264"/>
        </pc:sldMkLst>
      </pc:sldChg>
      <pc:sldChg chg="addSp delSp modSp new mod">
        <pc:chgData name="Anamika Garg" userId="53b7fecf26f5ce89" providerId="LiveId" clId="{32FCC0A3-8507-4E31-B584-1A1157C23724}" dt="2024-04-25T05:55:52.908" v="101" actId="1076"/>
        <pc:sldMkLst>
          <pc:docMk/>
          <pc:sldMk cId="499791214" sldId="266"/>
        </pc:sldMkLst>
        <pc:spChg chg="add del mod">
          <ac:chgData name="Anamika Garg" userId="53b7fecf26f5ce89" providerId="LiveId" clId="{32FCC0A3-8507-4E31-B584-1A1157C23724}" dt="2024-04-25T05:55:52.908" v="101" actId="1076"/>
          <ac:spMkLst>
            <pc:docMk/>
            <pc:sldMk cId="499791214" sldId="266"/>
            <ac:spMk id="2" creationId="{4F977CF1-1C41-935C-2EE7-FAB232B85CC4}"/>
          </ac:spMkLst>
        </pc:spChg>
        <pc:spChg chg="add mod">
          <ac:chgData name="Anamika Garg" userId="53b7fecf26f5ce89" providerId="LiveId" clId="{32FCC0A3-8507-4E31-B584-1A1157C23724}" dt="2024-04-25T05:53:01.532" v="92" actId="14100"/>
          <ac:spMkLst>
            <pc:docMk/>
            <pc:sldMk cId="499791214" sldId="266"/>
            <ac:spMk id="3" creationId="{E23ECD82-9FAD-271D-8AD1-97D635EB3B64}"/>
          </ac:spMkLst>
        </pc:spChg>
        <pc:spChg chg="add mod ord">
          <ac:chgData name="Anamika Garg" userId="53b7fecf26f5ce89" providerId="LiveId" clId="{32FCC0A3-8507-4E31-B584-1A1157C23724}" dt="2024-04-25T05:54:53.848" v="97" actId="166"/>
          <ac:spMkLst>
            <pc:docMk/>
            <pc:sldMk cId="499791214" sldId="266"/>
            <ac:spMk id="4" creationId="{49123DD2-973E-01E5-5ECF-0441E7F53AAE}"/>
          </ac:spMkLst>
        </pc:spChg>
        <pc:spChg chg="add mod">
          <ac:chgData name="Anamika Garg" userId="53b7fecf26f5ce89" providerId="LiveId" clId="{32FCC0A3-8507-4E31-B584-1A1157C23724}" dt="2024-04-25T05:54:48.829" v="96" actId="208"/>
          <ac:spMkLst>
            <pc:docMk/>
            <pc:sldMk cId="499791214" sldId="266"/>
            <ac:spMk id="5" creationId="{CCA4B7BD-7D29-D9BA-5C91-4B6B319E3913}"/>
          </ac:spMkLst>
        </pc:spChg>
      </pc:sldChg>
      <pc:sldChg chg="addSp modSp new mod">
        <pc:chgData name="Anamika Garg" userId="53b7fecf26f5ce89" providerId="LiveId" clId="{32FCC0A3-8507-4E31-B584-1A1157C23724}" dt="2024-04-26T17:49:00.543" v="160" actId="14100"/>
        <pc:sldMkLst>
          <pc:docMk/>
          <pc:sldMk cId="4102213590" sldId="267"/>
        </pc:sldMkLst>
        <pc:spChg chg="add mod">
          <ac:chgData name="Anamika Garg" userId="53b7fecf26f5ce89" providerId="LiveId" clId="{32FCC0A3-8507-4E31-B584-1A1157C23724}" dt="2024-04-26T17:43:57.125" v="124" actId="14100"/>
          <ac:spMkLst>
            <pc:docMk/>
            <pc:sldMk cId="4102213590" sldId="267"/>
            <ac:spMk id="2" creationId="{F434D6B0-471D-7D60-FED4-BE0D1C9CFCD8}"/>
          </ac:spMkLst>
        </pc:spChg>
        <pc:spChg chg="add">
          <ac:chgData name="Anamika Garg" userId="53b7fecf26f5ce89" providerId="LiveId" clId="{32FCC0A3-8507-4E31-B584-1A1157C23724}" dt="2024-04-26T17:44:33.612" v="127"/>
          <ac:spMkLst>
            <pc:docMk/>
            <pc:sldMk cId="4102213590" sldId="267"/>
            <ac:spMk id="4" creationId="{1DF05FF0-CAD2-32AB-14ED-A61C3AE55A5C}"/>
          </ac:spMkLst>
        </pc:spChg>
        <pc:picChg chg="add mod">
          <ac:chgData name="Anamika Garg" userId="53b7fecf26f5ce89" providerId="LiveId" clId="{32FCC0A3-8507-4E31-B584-1A1157C23724}" dt="2024-04-26T17:48:02.115" v="156" actId="14100"/>
          <ac:picMkLst>
            <pc:docMk/>
            <pc:sldMk cId="4102213590" sldId="267"/>
            <ac:picMk id="3" creationId="{9DCBFDFD-33C8-CD65-2616-9053F022B85F}"/>
          </ac:picMkLst>
        </pc:picChg>
        <pc:picChg chg="add mod">
          <ac:chgData name="Anamika Garg" userId="53b7fecf26f5ce89" providerId="LiveId" clId="{32FCC0A3-8507-4E31-B584-1A1157C23724}" dt="2024-04-26T17:47:53.398" v="154" actId="14100"/>
          <ac:picMkLst>
            <pc:docMk/>
            <pc:sldMk cId="4102213590" sldId="267"/>
            <ac:picMk id="5" creationId="{7729BDF4-D1D2-A1D4-7462-9B7F4A6DD56B}"/>
          </ac:picMkLst>
        </pc:picChg>
        <pc:picChg chg="add mod">
          <ac:chgData name="Anamika Garg" userId="53b7fecf26f5ce89" providerId="LiveId" clId="{32FCC0A3-8507-4E31-B584-1A1157C23724}" dt="2024-04-26T17:48:07.536" v="157" actId="14100"/>
          <ac:picMkLst>
            <pc:docMk/>
            <pc:sldMk cId="4102213590" sldId="267"/>
            <ac:picMk id="6" creationId="{0769E881-E3EF-DA84-F678-82179B089BE0}"/>
          </ac:picMkLst>
        </pc:picChg>
        <pc:picChg chg="add mod">
          <ac:chgData name="Anamika Garg" userId="53b7fecf26f5ce89" providerId="LiveId" clId="{32FCC0A3-8507-4E31-B584-1A1157C23724}" dt="2024-04-26T17:49:00.543" v="160" actId="14100"/>
          <ac:picMkLst>
            <pc:docMk/>
            <pc:sldMk cId="4102213590" sldId="267"/>
            <ac:picMk id="7" creationId="{DDAC3E7A-74C2-1C31-F0CD-B388696A954F}"/>
          </ac:picMkLst>
        </pc:picChg>
      </pc:sldChg>
      <pc:sldChg chg="addSp modSp new mod setBg">
        <pc:chgData name="Anamika Garg" userId="53b7fecf26f5ce89" providerId="LiveId" clId="{32FCC0A3-8507-4E31-B584-1A1157C23724}" dt="2024-04-26T17:54:38.296" v="227" actId="14100"/>
        <pc:sldMkLst>
          <pc:docMk/>
          <pc:sldMk cId="2804223350" sldId="268"/>
        </pc:sldMkLst>
        <pc:spChg chg="add mod">
          <ac:chgData name="Anamika Garg" userId="53b7fecf26f5ce89" providerId="LiveId" clId="{32FCC0A3-8507-4E31-B584-1A1157C23724}" dt="2024-04-26T17:53:49.113" v="220" actId="33987"/>
          <ac:spMkLst>
            <pc:docMk/>
            <pc:sldMk cId="2804223350" sldId="268"/>
            <ac:spMk id="5" creationId="{5F608DF7-151D-44CD-CEE0-8AB8403FE272}"/>
          </ac:spMkLst>
        </pc:spChg>
        <pc:picChg chg="add mod">
          <ac:chgData name="Anamika Garg" userId="53b7fecf26f5ce89" providerId="LiveId" clId="{32FCC0A3-8507-4E31-B584-1A1157C23724}" dt="2024-04-26T17:51:59.799" v="194" actId="14100"/>
          <ac:picMkLst>
            <pc:docMk/>
            <pc:sldMk cId="2804223350" sldId="268"/>
            <ac:picMk id="2" creationId="{BBC1F108-BE53-25D2-893A-D195189EDDA2}"/>
          </ac:picMkLst>
        </pc:picChg>
        <pc:picChg chg="add mod">
          <ac:chgData name="Anamika Garg" userId="53b7fecf26f5ce89" providerId="LiveId" clId="{32FCC0A3-8507-4E31-B584-1A1157C23724}" dt="2024-04-26T17:52:06.482" v="195" actId="14100"/>
          <ac:picMkLst>
            <pc:docMk/>
            <pc:sldMk cId="2804223350" sldId="268"/>
            <ac:picMk id="3" creationId="{1761DA6E-823A-DE10-68F7-F3A7E733E747}"/>
          </ac:picMkLst>
        </pc:picChg>
        <pc:picChg chg="add mod">
          <ac:chgData name="Anamika Garg" userId="53b7fecf26f5ce89" providerId="LiveId" clId="{32FCC0A3-8507-4E31-B584-1A1157C23724}" dt="2024-04-26T17:53:55.349" v="221" actId="14100"/>
          <ac:picMkLst>
            <pc:docMk/>
            <pc:sldMk cId="2804223350" sldId="268"/>
            <ac:picMk id="4" creationId="{DAE9CA6D-EFDA-3CBC-2868-D8EC300AC62D}"/>
          </ac:picMkLst>
        </pc:picChg>
        <pc:picChg chg="add mod">
          <ac:chgData name="Anamika Garg" userId="53b7fecf26f5ce89" providerId="LiveId" clId="{32FCC0A3-8507-4E31-B584-1A1157C23724}" dt="2024-04-26T17:54:38.296" v="227" actId="14100"/>
          <ac:picMkLst>
            <pc:docMk/>
            <pc:sldMk cId="2804223350" sldId="268"/>
            <ac:picMk id="6" creationId="{3D862D3F-E030-EE6A-9C9C-A400F2BE6B7E}"/>
          </ac:picMkLst>
        </pc:picChg>
      </pc:sldChg>
      <pc:sldChg chg="addSp modSp new mod">
        <pc:chgData name="Anamika Garg" userId="53b7fecf26f5ce89" providerId="LiveId" clId="{32FCC0A3-8507-4E31-B584-1A1157C23724}" dt="2024-04-26T17:58:07.676" v="341" actId="207"/>
        <pc:sldMkLst>
          <pc:docMk/>
          <pc:sldMk cId="4020891997" sldId="269"/>
        </pc:sldMkLst>
        <pc:spChg chg="add mod">
          <ac:chgData name="Anamika Garg" userId="53b7fecf26f5ce89" providerId="LiveId" clId="{32FCC0A3-8507-4E31-B584-1A1157C23724}" dt="2024-04-26T17:58:07.676" v="341" actId="207"/>
          <ac:spMkLst>
            <pc:docMk/>
            <pc:sldMk cId="4020891997" sldId="269"/>
            <ac:spMk id="4" creationId="{18C619BE-822F-6164-5E72-15823660AB76}"/>
          </ac:spMkLst>
        </pc:spChg>
        <pc:spChg chg="add mod ord">
          <ac:chgData name="Anamika Garg" userId="53b7fecf26f5ce89" providerId="LiveId" clId="{32FCC0A3-8507-4E31-B584-1A1157C23724}" dt="2024-04-26T17:57:57.034" v="340" actId="167"/>
          <ac:spMkLst>
            <pc:docMk/>
            <pc:sldMk cId="4020891997" sldId="269"/>
            <ac:spMk id="5" creationId="{7014A78E-3D5C-3519-1A5D-AA8455A05B56}"/>
          </ac:spMkLst>
        </pc:spChg>
        <pc:picChg chg="add mod">
          <ac:chgData name="Anamika Garg" userId="53b7fecf26f5ce89" providerId="LiveId" clId="{32FCC0A3-8507-4E31-B584-1A1157C23724}" dt="2024-04-26T17:56:08.822" v="242" actId="14100"/>
          <ac:picMkLst>
            <pc:docMk/>
            <pc:sldMk cId="4020891997" sldId="269"/>
            <ac:picMk id="2" creationId="{4B9BA6BE-5C18-4404-B247-6F632D6C546A}"/>
          </ac:picMkLst>
        </pc:picChg>
        <pc:picChg chg="add mod">
          <ac:chgData name="Anamika Garg" userId="53b7fecf26f5ce89" providerId="LiveId" clId="{32FCC0A3-8507-4E31-B584-1A1157C23724}" dt="2024-04-26T17:56:04.716" v="241" actId="14100"/>
          <ac:picMkLst>
            <pc:docMk/>
            <pc:sldMk cId="4020891997" sldId="269"/>
            <ac:picMk id="3" creationId="{B1072BB2-5DDC-25F7-30B5-23E5968E000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37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498143"/>
            <a:ext cx="7477601" cy="2231409"/>
          </a:xfrm>
          <a:prstGeom prst="rect">
            <a:avLst/>
          </a:prstGeom>
          <a:noFill/>
          <a:ln/>
        </p:spPr>
        <p:txBody>
          <a:bodyPr wrap="square" rtlCol="0" anchor="t"/>
          <a:lstStyle/>
          <a:p>
            <a:pPr marL="0" indent="0">
              <a:lnSpc>
                <a:spcPts val="7545"/>
              </a:lnSpc>
              <a:buNone/>
            </a:pPr>
            <a:r>
              <a:rPr lang="en-US" sz="7200" dirty="0">
                <a:solidFill>
                  <a:srgbClr val="6EB9FC"/>
                </a:solidFill>
                <a:latin typeface="Lora" pitchFamily="34" charset="0"/>
                <a:ea typeface="Lora" pitchFamily="34" charset="-122"/>
                <a:cs typeface="Lora" pitchFamily="34" charset="-120"/>
              </a:rPr>
              <a:t>Hotel Food Order Systems</a:t>
            </a:r>
            <a:endParaRPr lang="en-US" sz="7200" dirty="0"/>
          </a:p>
        </p:txBody>
      </p:sp>
      <p:sp>
        <p:nvSpPr>
          <p:cNvPr id="6" name="Text 3"/>
          <p:cNvSpPr/>
          <p:nvPr/>
        </p:nvSpPr>
        <p:spPr>
          <a:xfrm>
            <a:off x="833199" y="2920622"/>
            <a:ext cx="7477601" cy="1692322"/>
          </a:xfrm>
          <a:prstGeom prst="rect">
            <a:avLst/>
          </a:prstGeom>
          <a:noFill/>
          <a:ln/>
        </p:spPr>
        <p:txBody>
          <a:bodyPr wrap="square" rtlCol="0" anchor="t"/>
          <a:lstStyle/>
          <a:p>
            <a:pPr marL="0" indent="0">
              <a:lnSpc>
                <a:spcPts val="2799"/>
              </a:lnSpc>
              <a:buNone/>
            </a:pPr>
            <a:r>
              <a:rPr lang="en-US" sz="2400" dirty="0">
                <a:solidFill>
                  <a:srgbClr val="D6E5EF"/>
                </a:solidFill>
                <a:latin typeface="Source Sans Pro" pitchFamily="34" charset="0"/>
                <a:ea typeface="Source Sans Pro" pitchFamily="34" charset="-122"/>
                <a:cs typeface="Source Sans Pro" pitchFamily="34" charset="-120"/>
              </a:rPr>
              <a:t>A comprehensive web-based platform that empowers hotels and restaurants to streamline their food ordering process, offering customers a seamless and convenient dining experience.</a:t>
            </a:r>
            <a:endParaRPr lang="en-US" sz="2400" dirty="0"/>
          </a:p>
        </p:txBody>
      </p:sp>
      <p:sp>
        <p:nvSpPr>
          <p:cNvPr id="7" name="TextBox 6">
            <a:extLst>
              <a:ext uri="{FF2B5EF4-FFF2-40B4-BE49-F238E27FC236}">
                <a16:creationId xmlns:a16="http://schemas.microsoft.com/office/drawing/2014/main" id="{B6756BDA-CEDE-903A-688A-DE6765211967}"/>
              </a:ext>
            </a:extLst>
          </p:cNvPr>
          <p:cNvSpPr txBox="1"/>
          <p:nvPr/>
        </p:nvSpPr>
        <p:spPr>
          <a:xfrm>
            <a:off x="833199" y="4872250"/>
            <a:ext cx="5752532" cy="2308324"/>
          </a:xfrm>
          <a:prstGeom prst="rect">
            <a:avLst/>
          </a:prstGeom>
          <a:noFill/>
        </p:spPr>
        <p:txBody>
          <a:bodyPr wrap="square" rtlCol="0">
            <a:spAutoFit/>
          </a:bodyPr>
          <a:lstStyle/>
          <a:p>
            <a:r>
              <a:rPr lang="en-US" sz="2400" b="1" u="sng" dirty="0">
                <a:solidFill>
                  <a:schemeClr val="bg1">
                    <a:lumMod val="95000"/>
                  </a:schemeClr>
                </a:solidFill>
                <a:latin typeface="Aptos Display" panose="020B0004020202020204" pitchFamily="34" charset="0"/>
              </a:rPr>
              <a:t>DBMS Project</a:t>
            </a:r>
          </a:p>
          <a:p>
            <a:endParaRPr lang="en-US" sz="2000" dirty="0">
              <a:solidFill>
                <a:schemeClr val="bg1">
                  <a:lumMod val="95000"/>
                </a:schemeClr>
              </a:solidFill>
              <a:latin typeface="Aptos Display" panose="020B0004020202020204" pitchFamily="34" charset="0"/>
            </a:endParaRPr>
          </a:p>
          <a:p>
            <a:r>
              <a:rPr lang="en-US" sz="2000" dirty="0">
                <a:solidFill>
                  <a:schemeClr val="bg1">
                    <a:lumMod val="95000"/>
                  </a:schemeClr>
                </a:solidFill>
                <a:latin typeface="Aptos Display" panose="020B0004020202020204" pitchFamily="34" charset="0"/>
              </a:rPr>
              <a:t>Group No. 5 :</a:t>
            </a:r>
            <a:br>
              <a:rPr lang="en-US" sz="2000" dirty="0">
                <a:solidFill>
                  <a:schemeClr val="bg1">
                    <a:lumMod val="95000"/>
                  </a:schemeClr>
                </a:solidFill>
                <a:latin typeface="Aptos Display" panose="020B0004020202020204" pitchFamily="34" charset="0"/>
              </a:rPr>
            </a:br>
            <a:r>
              <a:rPr lang="en-US" sz="2000" dirty="0">
                <a:solidFill>
                  <a:schemeClr val="bg1">
                    <a:lumMod val="95000"/>
                  </a:schemeClr>
                </a:solidFill>
                <a:latin typeface="Aptos Display" panose="020B0004020202020204" pitchFamily="34" charset="0"/>
              </a:rPr>
              <a:t>Anamika Garg        IFI2022005</a:t>
            </a:r>
          </a:p>
          <a:p>
            <a:r>
              <a:rPr lang="en-US" sz="2000" dirty="0">
                <a:solidFill>
                  <a:schemeClr val="bg1">
                    <a:lumMod val="95000"/>
                  </a:schemeClr>
                </a:solidFill>
                <a:latin typeface="Aptos Display" panose="020B0004020202020204" pitchFamily="34" charset="0"/>
              </a:rPr>
              <a:t>Riya Agarwal          IFI2022011</a:t>
            </a:r>
          </a:p>
          <a:p>
            <a:r>
              <a:rPr lang="en-US" sz="2000" dirty="0">
                <a:solidFill>
                  <a:schemeClr val="bg1">
                    <a:lumMod val="95000"/>
                  </a:schemeClr>
                </a:solidFill>
                <a:latin typeface="Aptos Display" panose="020B0004020202020204" pitchFamily="34" charset="0"/>
              </a:rPr>
              <a:t>Simaran Maurya   IIB2022021</a:t>
            </a:r>
          </a:p>
          <a:p>
            <a:r>
              <a:rPr lang="en-US" sz="2000" dirty="0">
                <a:solidFill>
                  <a:schemeClr val="bg1">
                    <a:lumMod val="95000"/>
                  </a:schemeClr>
                </a:solidFill>
                <a:latin typeface="Aptos Display" panose="020B0004020202020204" pitchFamily="34" charset="0"/>
              </a:rPr>
              <a:t>Ayush Saxena        IIB2022032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384" y="0"/>
            <a:ext cx="14630400" cy="8229600"/>
          </a:xfrm>
          <a:prstGeom prst="rect">
            <a:avLst/>
          </a:prstGeom>
          <a:solidFill>
            <a:srgbClr val="181A24"/>
          </a:solidFill>
          <a:ln/>
        </p:spPr>
        <p:txBody>
          <a:bodyPr/>
          <a:lstStyle/>
          <a:p>
            <a:endParaRPr lang="en-US" dirty="0"/>
          </a:p>
        </p:txBody>
      </p:sp>
      <p:sp>
        <p:nvSpPr>
          <p:cNvPr id="21" name="Shape 1">
            <a:extLst>
              <a:ext uri="{FF2B5EF4-FFF2-40B4-BE49-F238E27FC236}">
                <a16:creationId xmlns:a16="http://schemas.microsoft.com/office/drawing/2014/main" id="{79B037D6-97C0-55B4-6C3D-FFE46DB45071}"/>
              </a:ext>
            </a:extLst>
          </p:cNvPr>
          <p:cNvSpPr/>
          <p:nvPr/>
        </p:nvSpPr>
        <p:spPr>
          <a:xfrm>
            <a:off x="0" y="0"/>
            <a:ext cx="14630400" cy="8229600"/>
          </a:xfrm>
          <a:prstGeom prst="rect">
            <a:avLst/>
          </a:prstGeom>
          <a:solidFill>
            <a:srgbClr val="252833"/>
          </a:solidFill>
          <a:ln/>
        </p:spPr>
        <p:txBody>
          <a:bodyPr/>
          <a:lstStyle/>
          <a:p>
            <a:endParaRPr lang="en-US" dirty="0"/>
          </a:p>
        </p:txBody>
      </p:sp>
      <p:sp>
        <p:nvSpPr>
          <p:cNvPr id="4" name="Text 2"/>
          <p:cNvSpPr/>
          <p:nvPr/>
        </p:nvSpPr>
        <p:spPr>
          <a:xfrm>
            <a:off x="3680936" y="447080"/>
            <a:ext cx="7119461" cy="508040"/>
          </a:xfrm>
          <a:prstGeom prst="rect">
            <a:avLst/>
          </a:prstGeom>
          <a:noFill/>
          <a:ln/>
        </p:spPr>
        <p:txBody>
          <a:bodyPr wrap="none" rtlCol="0" anchor="t"/>
          <a:lstStyle/>
          <a:p>
            <a:pPr marL="0" indent="0" algn="ctr">
              <a:lnSpc>
                <a:spcPts val="4001"/>
              </a:lnSpc>
              <a:buNone/>
            </a:pPr>
            <a:r>
              <a:rPr lang="en-US" sz="5400" dirty="0">
                <a:solidFill>
                  <a:srgbClr val="6EB9FC"/>
                </a:solidFill>
                <a:latin typeface="Calibri" panose="020F0502020204030204" pitchFamily="34" charset="0"/>
                <a:ea typeface="Calibri" panose="020F0502020204030204" pitchFamily="34" charset="0"/>
                <a:cs typeface="Calibri" panose="020F0502020204030204" pitchFamily="34" charset="0"/>
              </a:rPr>
              <a:t>Functional components of the project</a:t>
            </a:r>
            <a:endParaRPr lang="en-US" sz="5400" dirty="0">
              <a:latin typeface="Calibri" panose="020F0502020204030204" pitchFamily="34" charset="0"/>
              <a:ea typeface="Calibri" panose="020F0502020204030204" pitchFamily="34" charset="0"/>
              <a:cs typeface="Calibri" panose="020F0502020204030204" pitchFamily="34" charset="0"/>
            </a:endParaRPr>
          </a:p>
        </p:txBody>
      </p:sp>
      <p:pic>
        <p:nvPicPr>
          <p:cNvPr id="5" name="Image 0" descr="preencoded.png"/>
          <p:cNvPicPr>
            <a:picLocks noChangeAspect="1"/>
          </p:cNvPicPr>
          <p:nvPr/>
        </p:nvPicPr>
        <p:blipFill>
          <a:blip r:embed="rId3"/>
          <a:stretch>
            <a:fillRect/>
          </a:stretch>
        </p:blipFill>
        <p:spPr>
          <a:xfrm>
            <a:off x="650141" y="1442799"/>
            <a:ext cx="812840" cy="1300639"/>
          </a:xfrm>
          <a:prstGeom prst="rect">
            <a:avLst/>
          </a:prstGeom>
        </p:spPr>
      </p:pic>
      <p:sp>
        <p:nvSpPr>
          <p:cNvPr id="6" name="Text 3"/>
          <p:cNvSpPr/>
          <p:nvPr/>
        </p:nvSpPr>
        <p:spPr>
          <a:xfrm>
            <a:off x="1755913" y="1442799"/>
            <a:ext cx="1596888" cy="351473"/>
          </a:xfrm>
          <a:prstGeom prst="rect">
            <a:avLst/>
          </a:prstGeom>
          <a:noFill/>
          <a:ln/>
        </p:spPr>
        <p:txBody>
          <a:bodyPr wrap="none" rtlCol="0" anchor="t"/>
          <a:lstStyle/>
          <a:p>
            <a:pPr marL="0" indent="0" algn="l">
              <a:lnSpc>
                <a:spcPts val="2000"/>
              </a:lnSpc>
              <a:buNone/>
            </a:pPr>
            <a:r>
              <a:rPr lang="en-US" sz="2400" dirty="0">
                <a:solidFill>
                  <a:srgbClr val="6EB9FC"/>
                </a:solidFill>
                <a:latin typeface="Lora" pitchFamily="34" charset="0"/>
                <a:ea typeface="Lora" pitchFamily="34" charset="-122"/>
                <a:cs typeface="Lora" pitchFamily="34" charset="-120"/>
              </a:rPr>
              <a:t>User Registration</a:t>
            </a:r>
            <a:endParaRPr lang="en-US" sz="2400" dirty="0"/>
          </a:p>
        </p:txBody>
      </p:sp>
      <p:sp>
        <p:nvSpPr>
          <p:cNvPr id="7" name="Text 4"/>
          <p:cNvSpPr/>
          <p:nvPr/>
        </p:nvSpPr>
        <p:spPr>
          <a:xfrm>
            <a:off x="1755913" y="1794272"/>
            <a:ext cx="9113919" cy="520303"/>
          </a:xfrm>
          <a:prstGeom prst="rect">
            <a:avLst/>
          </a:prstGeom>
          <a:noFill/>
          <a:ln/>
        </p:spPr>
        <p:txBody>
          <a:bodyPr wrap="square" rtlCol="0" anchor="t"/>
          <a:lstStyle/>
          <a:p>
            <a:pPr marL="0" indent="0" algn="l">
              <a:lnSpc>
                <a:spcPts val="2048"/>
              </a:lnSpc>
              <a:buNone/>
            </a:pPr>
            <a:r>
              <a:rPr lang="en-US" sz="2000" dirty="0">
                <a:solidFill>
                  <a:srgbClr val="D6E5EF"/>
                </a:solidFill>
                <a:latin typeface="Source Sans Pro" pitchFamily="34" charset="0"/>
                <a:ea typeface="Source Sans Pro" pitchFamily="34" charset="-122"/>
                <a:cs typeface="Source Sans Pro" pitchFamily="34" charset="-120"/>
              </a:rPr>
              <a:t>Allows customers to create accounts and securely store their personal and payment information.</a:t>
            </a:r>
            <a:endParaRPr lang="en-US" sz="2000" dirty="0"/>
          </a:p>
        </p:txBody>
      </p:sp>
      <p:pic>
        <p:nvPicPr>
          <p:cNvPr id="8" name="Image 1" descr="preencoded.png"/>
          <p:cNvPicPr>
            <a:picLocks noChangeAspect="1"/>
          </p:cNvPicPr>
          <p:nvPr/>
        </p:nvPicPr>
        <p:blipFill>
          <a:blip r:embed="rId4"/>
          <a:stretch>
            <a:fillRect/>
          </a:stretch>
        </p:blipFill>
        <p:spPr>
          <a:xfrm>
            <a:off x="650141" y="2704742"/>
            <a:ext cx="812840" cy="1300639"/>
          </a:xfrm>
          <a:prstGeom prst="rect">
            <a:avLst/>
          </a:prstGeom>
        </p:spPr>
      </p:pic>
      <p:sp>
        <p:nvSpPr>
          <p:cNvPr id="9" name="Text 5"/>
          <p:cNvSpPr/>
          <p:nvPr/>
        </p:nvSpPr>
        <p:spPr>
          <a:xfrm>
            <a:off x="1755913" y="2743438"/>
            <a:ext cx="2032278" cy="253960"/>
          </a:xfrm>
          <a:prstGeom prst="rect">
            <a:avLst/>
          </a:prstGeom>
          <a:noFill/>
          <a:ln/>
        </p:spPr>
        <p:txBody>
          <a:bodyPr wrap="none" rtlCol="0" anchor="t"/>
          <a:lstStyle/>
          <a:p>
            <a:pPr marL="0" indent="0" algn="l">
              <a:lnSpc>
                <a:spcPts val="2000"/>
              </a:lnSpc>
              <a:buNone/>
            </a:pPr>
            <a:r>
              <a:rPr lang="en-US" sz="2400" dirty="0">
                <a:solidFill>
                  <a:srgbClr val="6EB9FC"/>
                </a:solidFill>
                <a:latin typeface="Lora" pitchFamily="34" charset="0"/>
                <a:ea typeface="Lora" pitchFamily="34" charset="-122"/>
                <a:cs typeface="Lora" pitchFamily="34" charset="-120"/>
              </a:rPr>
              <a:t>Menu Management</a:t>
            </a:r>
            <a:endParaRPr lang="en-US" sz="2400" dirty="0"/>
          </a:p>
        </p:txBody>
      </p:sp>
      <p:sp>
        <p:nvSpPr>
          <p:cNvPr id="10" name="Text 6"/>
          <p:cNvSpPr/>
          <p:nvPr/>
        </p:nvSpPr>
        <p:spPr>
          <a:xfrm>
            <a:off x="1755912" y="3069740"/>
            <a:ext cx="7202557" cy="623210"/>
          </a:xfrm>
          <a:prstGeom prst="rect">
            <a:avLst/>
          </a:prstGeom>
          <a:noFill/>
          <a:ln/>
        </p:spPr>
        <p:txBody>
          <a:bodyPr wrap="square" rtlCol="0" anchor="t"/>
          <a:lstStyle/>
          <a:p>
            <a:pPr marL="0" indent="0" algn="l">
              <a:lnSpc>
                <a:spcPts val="2048"/>
              </a:lnSpc>
              <a:buNone/>
            </a:pPr>
            <a:r>
              <a:rPr lang="en-US" sz="2000" dirty="0">
                <a:solidFill>
                  <a:srgbClr val="D6E5EF"/>
                </a:solidFill>
                <a:latin typeface="Source Sans Pro" pitchFamily="34" charset="0"/>
                <a:ea typeface="Source Sans Pro" pitchFamily="34" charset="-122"/>
                <a:cs typeface="Source Sans Pro" pitchFamily="34" charset="-120"/>
              </a:rPr>
              <a:t>Enables hotels and restaurants to easily update their menus with new items, prices, and descriptions.</a:t>
            </a:r>
            <a:endParaRPr lang="en-US" sz="2000" dirty="0"/>
          </a:p>
        </p:txBody>
      </p:sp>
      <p:pic>
        <p:nvPicPr>
          <p:cNvPr id="11" name="Image 2" descr="preencoded.png"/>
          <p:cNvPicPr>
            <a:picLocks noChangeAspect="1"/>
          </p:cNvPicPr>
          <p:nvPr/>
        </p:nvPicPr>
        <p:blipFill>
          <a:blip r:embed="rId5"/>
          <a:stretch>
            <a:fillRect/>
          </a:stretch>
        </p:blipFill>
        <p:spPr>
          <a:xfrm>
            <a:off x="650141" y="4005381"/>
            <a:ext cx="812840" cy="1300639"/>
          </a:xfrm>
          <a:prstGeom prst="rect">
            <a:avLst/>
          </a:prstGeom>
        </p:spPr>
      </p:pic>
      <p:sp>
        <p:nvSpPr>
          <p:cNvPr id="12" name="Text 7"/>
          <p:cNvSpPr/>
          <p:nvPr/>
        </p:nvSpPr>
        <p:spPr>
          <a:xfrm>
            <a:off x="1755913" y="3987820"/>
            <a:ext cx="2032278" cy="253960"/>
          </a:xfrm>
          <a:prstGeom prst="rect">
            <a:avLst/>
          </a:prstGeom>
          <a:noFill/>
          <a:ln/>
        </p:spPr>
        <p:txBody>
          <a:bodyPr wrap="none" rtlCol="0" anchor="t"/>
          <a:lstStyle/>
          <a:p>
            <a:pPr marL="0" indent="0" algn="l">
              <a:lnSpc>
                <a:spcPts val="2000"/>
              </a:lnSpc>
              <a:buNone/>
            </a:pPr>
            <a:r>
              <a:rPr lang="en-US" sz="2400" dirty="0">
                <a:solidFill>
                  <a:srgbClr val="6EB9FC"/>
                </a:solidFill>
                <a:latin typeface="Lora" pitchFamily="34" charset="0"/>
                <a:ea typeface="Lora" pitchFamily="34" charset="-122"/>
                <a:cs typeface="Lora" pitchFamily="34" charset="-120"/>
              </a:rPr>
              <a:t>Online Ordering</a:t>
            </a:r>
            <a:endParaRPr lang="en-US" sz="2400" dirty="0"/>
          </a:p>
        </p:txBody>
      </p:sp>
      <p:sp>
        <p:nvSpPr>
          <p:cNvPr id="13" name="Text 8"/>
          <p:cNvSpPr/>
          <p:nvPr/>
        </p:nvSpPr>
        <p:spPr>
          <a:xfrm>
            <a:off x="1755913" y="4315220"/>
            <a:ext cx="7268817" cy="477949"/>
          </a:xfrm>
          <a:prstGeom prst="rect">
            <a:avLst/>
          </a:prstGeom>
          <a:noFill/>
          <a:ln/>
        </p:spPr>
        <p:txBody>
          <a:bodyPr wrap="square" rtlCol="0" anchor="t"/>
          <a:lstStyle/>
          <a:p>
            <a:pPr marL="0" indent="0" algn="l">
              <a:lnSpc>
                <a:spcPts val="2048"/>
              </a:lnSpc>
              <a:buNone/>
            </a:pPr>
            <a:r>
              <a:rPr lang="en-US" sz="2000" dirty="0">
                <a:solidFill>
                  <a:srgbClr val="D6E5EF"/>
                </a:solidFill>
                <a:latin typeface="Source Sans Pro" pitchFamily="34" charset="0"/>
                <a:ea typeface="Source Sans Pro" pitchFamily="34" charset="-122"/>
                <a:cs typeface="Source Sans Pro" pitchFamily="34" charset="-120"/>
              </a:rPr>
              <a:t>Lets customers browse menus, customize orders, and submit their requests for pickup or delivery.</a:t>
            </a:r>
            <a:endParaRPr lang="en-US" sz="2000" dirty="0"/>
          </a:p>
        </p:txBody>
      </p:sp>
      <p:pic>
        <p:nvPicPr>
          <p:cNvPr id="14" name="Image 3" descr="preencoded.png"/>
          <p:cNvPicPr>
            <a:picLocks noChangeAspect="1"/>
          </p:cNvPicPr>
          <p:nvPr/>
        </p:nvPicPr>
        <p:blipFill>
          <a:blip r:embed="rId6"/>
          <a:stretch>
            <a:fillRect/>
          </a:stretch>
        </p:blipFill>
        <p:spPr>
          <a:xfrm>
            <a:off x="650141" y="5267324"/>
            <a:ext cx="812840" cy="1300639"/>
          </a:xfrm>
          <a:prstGeom prst="rect">
            <a:avLst/>
          </a:prstGeom>
        </p:spPr>
      </p:pic>
      <p:sp>
        <p:nvSpPr>
          <p:cNvPr id="15" name="Text 9"/>
          <p:cNvSpPr/>
          <p:nvPr/>
        </p:nvSpPr>
        <p:spPr>
          <a:xfrm>
            <a:off x="1755913" y="5305642"/>
            <a:ext cx="2032278" cy="253960"/>
          </a:xfrm>
          <a:prstGeom prst="rect">
            <a:avLst/>
          </a:prstGeom>
          <a:noFill/>
          <a:ln/>
        </p:spPr>
        <p:txBody>
          <a:bodyPr wrap="none" rtlCol="0" anchor="t"/>
          <a:lstStyle/>
          <a:p>
            <a:pPr marL="0" indent="0" algn="l">
              <a:lnSpc>
                <a:spcPts val="2000"/>
              </a:lnSpc>
              <a:buNone/>
            </a:pPr>
            <a:r>
              <a:rPr lang="en-US" sz="2400" dirty="0">
                <a:solidFill>
                  <a:srgbClr val="6EB9FC"/>
                </a:solidFill>
                <a:latin typeface="Lora" pitchFamily="34" charset="0"/>
                <a:ea typeface="Lora" pitchFamily="34" charset="-122"/>
                <a:cs typeface="Lora" pitchFamily="34" charset="-120"/>
              </a:rPr>
              <a:t>Easy to add shops</a:t>
            </a:r>
            <a:endParaRPr lang="en-US" sz="2400" dirty="0"/>
          </a:p>
        </p:txBody>
      </p:sp>
      <p:sp>
        <p:nvSpPr>
          <p:cNvPr id="16" name="Text 10"/>
          <p:cNvSpPr/>
          <p:nvPr/>
        </p:nvSpPr>
        <p:spPr>
          <a:xfrm>
            <a:off x="1747516" y="5640308"/>
            <a:ext cx="7701284" cy="439597"/>
          </a:xfrm>
          <a:prstGeom prst="rect">
            <a:avLst/>
          </a:prstGeom>
          <a:noFill/>
          <a:ln/>
        </p:spPr>
        <p:txBody>
          <a:bodyPr wrap="square" rtlCol="0" anchor="t"/>
          <a:lstStyle/>
          <a:p>
            <a:pPr marL="0" indent="0" algn="l">
              <a:lnSpc>
                <a:spcPts val="2048"/>
              </a:lnSpc>
              <a:buNone/>
            </a:pPr>
            <a:r>
              <a:rPr lang="en-US" sz="2000" dirty="0">
                <a:solidFill>
                  <a:srgbClr val="D6E5EF"/>
                </a:solidFill>
                <a:latin typeface="Source Sans Pro" pitchFamily="34" charset="0"/>
                <a:ea typeface="Source Sans Pro" pitchFamily="34" charset="-122"/>
                <a:cs typeface="Source Sans Pro" pitchFamily="34" charset="-120"/>
              </a:rPr>
              <a:t>New shops can easily be added along with its details like pictures, menu, location, etc.</a:t>
            </a:r>
            <a:endParaRPr lang="en-US" sz="2000" dirty="0"/>
          </a:p>
        </p:txBody>
      </p:sp>
      <p:pic>
        <p:nvPicPr>
          <p:cNvPr id="17" name="Image 4" descr="preencoded.png"/>
          <p:cNvPicPr>
            <a:picLocks noChangeAspect="1"/>
          </p:cNvPicPr>
          <p:nvPr/>
        </p:nvPicPr>
        <p:blipFill>
          <a:blip r:embed="rId7"/>
          <a:stretch>
            <a:fillRect/>
          </a:stretch>
        </p:blipFill>
        <p:spPr>
          <a:xfrm>
            <a:off x="650141" y="6567963"/>
            <a:ext cx="812840" cy="1300639"/>
          </a:xfrm>
          <a:prstGeom prst="rect">
            <a:avLst/>
          </a:prstGeom>
        </p:spPr>
      </p:pic>
      <p:sp>
        <p:nvSpPr>
          <p:cNvPr id="18" name="Text 11"/>
          <p:cNvSpPr/>
          <p:nvPr/>
        </p:nvSpPr>
        <p:spPr>
          <a:xfrm>
            <a:off x="1755913" y="6659821"/>
            <a:ext cx="2032278" cy="253960"/>
          </a:xfrm>
          <a:prstGeom prst="rect">
            <a:avLst/>
          </a:prstGeom>
          <a:noFill/>
          <a:ln/>
        </p:spPr>
        <p:txBody>
          <a:bodyPr wrap="none" rtlCol="0" anchor="t"/>
          <a:lstStyle/>
          <a:p>
            <a:pPr marL="0" indent="0" algn="l">
              <a:lnSpc>
                <a:spcPts val="2000"/>
              </a:lnSpc>
              <a:buNone/>
            </a:pPr>
            <a:r>
              <a:rPr lang="en-US" sz="2400" dirty="0">
                <a:solidFill>
                  <a:srgbClr val="6EB9FC"/>
                </a:solidFill>
                <a:latin typeface="Lora" pitchFamily="34" charset="0"/>
                <a:ea typeface="Lora" pitchFamily="34" charset="-122"/>
                <a:cs typeface="Lora" pitchFamily="34" charset="-120"/>
              </a:rPr>
              <a:t>Payment Integration</a:t>
            </a:r>
            <a:endParaRPr lang="en-US" sz="2400" dirty="0"/>
          </a:p>
        </p:txBody>
      </p:sp>
      <p:sp>
        <p:nvSpPr>
          <p:cNvPr id="19" name="Text 12"/>
          <p:cNvSpPr/>
          <p:nvPr/>
        </p:nvSpPr>
        <p:spPr>
          <a:xfrm>
            <a:off x="1755913" y="6958130"/>
            <a:ext cx="8050696" cy="520303"/>
          </a:xfrm>
          <a:prstGeom prst="rect">
            <a:avLst/>
          </a:prstGeom>
          <a:noFill/>
          <a:ln/>
        </p:spPr>
        <p:txBody>
          <a:bodyPr wrap="square" rtlCol="0" anchor="t"/>
          <a:lstStyle/>
          <a:p>
            <a:pPr marL="0" indent="0" algn="l">
              <a:lnSpc>
                <a:spcPts val="2048"/>
              </a:lnSpc>
              <a:buNone/>
            </a:pPr>
            <a:r>
              <a:rPr lang="en-US" sz="2000" dirty="0">
                <a:solidFill>
                  <a:srgbClr val="D6E5EF"/>
                </a:solidFill>
                <a:latin typeface="Source Sans Pro" pitchFamily="34" charset="0"/>
                <a:ea typeface="Source Sans Pro" pitchFamily="34" charset="-122"/>
                <a:cs typeface="Source Sans Pro" pitchFamily="34" charset="-120"/>
              </a:rPr>
              <a:t>Securely processes customer payments through various options like credit cards, mobile wallets, and loyalty programs.</a:t>
            </a:r>
            <a:endParaRPr lang="en-US" sz="2000" dirty="0"/>
          </a:p>
        </p:txBody>
      </p:sp>
      <p:pic>
        <p:nvPicPr>
          <p:cNvPr id="24" name="Graphic 23" descr="Checklist with solid fill">
            <a:extLst>
              <a:ext uri="{FF2B5EF4-FFF2-40B4-BE49-F238E27FC236}">
                <a16:creationId xmlns:a16="http://schemas.microsoft.com/office/drawing/2014/main" id="{E5B9146E-18BC-9A70-FC9C-406AA29DC7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01748" y="3153727"/>
            <a:ext cx="3912691" cy="391269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1087993"/>
            <a:ext cx="9933622" cy="694373"/>
          </a:xfrm>
          <a:prstGeom prst="rect">
            <a:avLst/>
          </a:prstGeom>
          <a:noFill/>
          <a:ln/>
        </p:spPr>
        <p:txBody>
          <a:bodyPr wrap="none" rtlCol="0" anchor="t"/>
          <a:lstStyle/>
          <a:p>
            <a:pPr marL="0" indent="0" algn="ctr">
              <a:lnSpc>
                <a:spcPts val="5468"/>
              </a:lnSpc>
              <a:buNone/>
            </a:pPr>
            <a:r>
              <a:rPr lang="en-US" sz="5000" dirty="0">
                <a:solidFill>
                  <a:srgbClr val="6EB9FC"/>
                </a:solidFill>
                <a:latin typeface="Lora" pitchFamily="34" charset="0"/>
                <a:ea typeface="Lora" pitchFamily="34" charset="-122"/>
                <a:cs typeface="Lora" pitchFamily="34" charset="-120"/>
              </a:rPr>
              <a:t>Database Design</a:t>
            </a:r>
            <a:endParaRPr lang="en-US" sz="5000" dirty="0"/>
          </a:p>
        </p:txBody>
      </p:sp>
      <p:sp>
        <p:nvSpPr>
          <p:cNvPr id="5" name="Shape 3"/>
          <p:cNvSpPr/>
          <p:nvPr/>
        </p:nvSpPr>
        <p:spPr>
          <a:xfrm>
            <a:off x="2348389" y="2226707"/>
            <a:ext cx="4855726" cy="2346365"/>
          </a:xfrm>
          <a:prstGeom prst="roundRect">
            <a:avLst>
              <a:gd name="adj" fmla="val 2841"/>
            </a:avLst>
          </a:prstGeom>
          <a:solidFill>
            <a:srgbClr val="363A4A"/>
          </a:solidFill>
          <a:ln/>
        </p:spPr>
      </p:sp>
      <p:sp>
        <p:nvSpPr>
          <p:cNvPr id="6" name="Text 4"/>
          <p:cNvSpPr/>
          <p:nvPr/>
        </p:nvSpPr>
        <p:spPr>
          <a:xfrm>
            <a:off x="2570559" y="2448878"/>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Relational Database</a:t>
            </a:r>
            <a:endParaRPr lang="en-US" sz="2187" dirty="0"/>
          </a:p>
        </p:txBody>
      </p:sp>
      <p:sp>
        <p:nvSpPr>
          <p:cNvPr id="7" name="Text 5"/>
          <p:cNvSpPr/>
          <p:nvPr/>
        </p:nvSpPr>
        <p:spPr>
          <a:xfrm>
            <a:off x="2570559" y="2929295"/>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system will utilize a relational database, such as Oracle, to store customer orders, menu items, and other relevant data.</a:t>
            </a:r>
            <a:endParaRPr lang="en-US" sz="1750" dirty="0"/>
          </a:p>
        </p:txBody>
      </p:sp>
      <p:sp>
        <p:nvSpPr>
          <p:cNvPr id="8" name="Shape 6"/>
          <p:cNvSpPr/>
          <p:nvPr/>
        </p:nvSpPr>
        <p:spPr>
          <a:xfrm>
            <a:off x="7426285" y="2226707"/>
            <a:ext cx="4855726" cy="2346365"/>
          </a:xfrm>
          <a:prstGeom prst="roundRect">
            <a:avLst>
              <a:gd name="adj" fmla="val 2841"/>
            </a:avLst>
          </a:prstGeom>
          <a:solidFill>
            <a:srgbClr val="363A4A"/>
          </a:solidFill>
          <a:ln/>
        </p:spPr>
      </p:sp>
      <p:sp>
        <p:nvSpPr>
          <p:cNvPr id="9" name="Text 7"/>
          <p:cNvSpPr/>
          <p:nvPr/>
        </p:nvSpPr>
        <p:spPr>
          <a:xfrm>
            <a:off x="7648456" y="2448878"/>
            <a:ext cx="3389948"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Entity-Relationship Model</a:t>
            </a:r>
            <a:endParaRPr lang="en-US" sz="2187" dirty="0"/>
          </a:p>
        </p:txBody>
      </p:sp>
      <p:sp>
        <p:nvSpPr>
          <p:cNvPr id="10" name="Text 8"/>
          <p:cNvSpPr/>
          <p:nvPr/>
        </p:nvSpPr>
        <p:spPr>
          <a:xfrm>
            <a:off x="7648456" y="2929295"/>
            <a:ext cx="4411385"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database design will follow an entity-relationship model, defining the key entities like "Customers", "Menu Items", and "Orders" and their relationships.</a:t>
            </a:r>
            <a:endParaRPr lang="en-US" sz="1750" dirty="0"/>
          </a:p>
        </p:txBody>
      </p:sp>
      <p:sp>
        <p:nvSpPr>
          <p:cNvPr id="11" name="Shape 9"/>
          <p:cNvSpPr/>
          <p:nvPr/>
        </p:nvSpPr>
        <p:spPr>
          <a:xfrm>
            <a:off x="2348389" y="4795242"/>
            <a:ext cx="4855726" cy="2346365"/>
          </a:xfrm>
          <a:prstGeom prst="roundRect">
            <a:avLst>
              <a:gd name="adj" fmla="val 2841"/>
            </a:avLst>
          </a:prstGeom>
          <a:solidFill>
            <a:srgbClr val="363A4A"/>
          </a:solidFill>
          <a:ln/>
        </p:spPr>
      </p:sp>
      <p:sp>
        <p:nvSpPr>
          <p:cNvPr id="12" name="Text 10"/>
          <p:cNvSpPr/>
          <p:nvPr/>
        </p:nvSpPr>
        <p:spPr>
          <a:xfrm>
            <a:off x="2570559" y="5017413"/>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Data Normalization</a:t>
            </a:r>
            <a:endParaRPr lang="en-US" sz="2187" dirty="0"/>
          </a:p>
        </p:txBody>
      </p:sp>
      <p:sp>
        <p:nvSpPr>
          <p:cNvPr id="13" name="Text 11"/>
          <p:cNvSpPr/>
          <p:nvPr/>
        </p:nvSpPr>
        <p:spPr>
          <a:xfrm>
            <a:off x="2570559" y="5497830"/>
            <a:ext cx="4411385"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database schema will be optimized through data normalization, reducing data redundancy and ensuring data integrity and consistency.</a:t>
            </a:r>
            <a:endParaRPr lang="en-US" sz="1750" dirty="0"/>
          </a:p>
        </p:txBody>
      </p:sp>
      <p:sp>
        <p:nvSpPr>
          <p:cNvPr id="14" name="Shape 12"/>
          <p:cNvSpPr/>
          <p:nvPr/>
        </p:nvSpPr>
        <p:spPr>
          <a:xfrm>
            <a:off x="7426285" y="4795242"/>
            <a:ext cx="4855726" cy="2346365"/>
          </a:xfrm>
          <a:prstGeom prst="roundRect">
            <a:avLst>
              <a:gd name="adj" fmla="val 2841"/>
            </a:avLst>
          </a:prstGeom>
          <a:solidFill>
            <a:srgbClr val="363A4A"/>
          </a:solidFill>
          <a:ln/>
        </p:spPr>
      </p:sp>
      <p:sp>
        <p:nvSpPr>
          <p:cNvPr id="15" name="Text 13"/>
          <p:cNvSpPr/>
          <p:nvPr/>
        </p:nvSpPr>
        <p:spPr>
          <a:xfrm>
            <a:off x="7648456" y="5017413"/>
            <a:ext cx="3610928"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Scalability and Performance</a:t>
            </a:r>
            <a:endParaRPr lang="en-US" sz="2187" dirty="0"/>
          </a:p>
        </p:txBody>
      </p:sp>
      <p:sp>
        <p:nvSpPr>
          <p:cNvPr id="16" name="Text 14"/>
          <p:cNvSpPr/>
          <p:nvPr/>
        </p:nvSpPr>
        <p:spPr>
          <a:xfrm>
            <a:off x="7648456" y="5497830"/>
            <a:ext cx="4411385"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database design will account for scalability, allowing the system to handle growing numbers of users and orders without performance degradation.</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US" dirty="0"/>
          </a:p>
        </p:txBody>
      </p:sp>
      <p:sp>
        <p:nvSpPr>
          <p:cNvPr id="4" name="Text 2"/>
          <p:cNvSpPr/>
          <p:nvPr/>
        </p:nvSpPr>
        <p:spPr>
          <a:xfrm>
            <a:off x="2348389" y="907962"/>
            <a:ext cx="7895987" cy="925840"/>
          </a:xfrm>
          <a:prstGeom prst="rect">
            <a:avLst/>
          </a:prstGeom>
          <a:noFill/>
          <a:ln/>
        </p:spPr>
        <p:txBody>
          <a:bodyPr wrap="none" rtlCol="0" anchor="t"/>
          <a:lstStyle/>
          <a:p>
            <a:pPr marL="0" indent="0">
              <a:lnSpc>
                <a:spcPts val="5468"/>
              </a:lnSpc>
              <a:buNone/>
            </a:pPr>
            <a:r>
              <a:rPr lang="en-US" sz="5400" dirty="0">
                <a:solidFill>
                  <a:srgbClr val="6EB9FC"/>
                </a:solidFill>
                <a:latin typeface="Lora" pitchFamily="34" charset="0"/>
                <a:ea typeface="Lora" pitchFamily="34" charset="-122"/>
                <a:cs typeface="Lora" pitchFamily="34" charset="-120"/>
              </a:rPr>
              <a:t>Order Processing and Delivery</a:t>
            </a:r>
            <a:endParaRPr lang="en-US" sz="5400" dirty="0"/>
          </a:p>
        </p:txBody>
      </p:sp>
      <p:pic>
        <p:nvPicPr>
          <p:cNvPr id="5" name="Image 0" descr="preencoded.png"/>
          <p:cNvPicPr>
            <a:picLocks noChangeAspect="1"/>
          </p:cNvPicPr>
          <p:nvPr/>
        </p:nvPicPr>
        <p:blipFill>
          <a:blip r:embed="rId3"/>
          <a:stretch>
            <a:fillRect/>
          </a:stretch>
        </p:blipFill>
        <p:spPr>
          <a:xfrm>
            <a:off x="1530580" y="2278141"/>
            <a:ext cx="555427" cy="555427"/>
          </a:xfrm>
          <a:prstGeom prst="rect">
            <a:avLst/>
          </a:prstGeom>
        </p:spPr>
      </p:pic>
      <p:sp>
        <p:nvSpPr>
          <p:cNvPr id="6" name="Text 3"/>
          <p:cNvSpPr/>
          <p:nvPr/>
        </p:nvSpPr>
        <p:spPr>
          <a:xfrm>
            <a:off x="1530580" y="3055739"/>
            <a:ext cx="2184975"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Order Placement</a:t>
            </a:r>
            <a:endParaRPr lang="en-US" sz="2187" dirty="0"/>
          </a:p>
        </p:txBody>
      </p:sp>
      <p:sp>
        <p:nvSpPr>
          <p:cNvPr id="7" name="Text 4"/>
          <p:cNvSpPr/>
          <p:nvPr/>
        </p:nvSpPr>
        <p:spPr>
          <a:xfrm>
            <a:off x="1530580" y="3891556"/>
            <a:ext cx="2455431" cy="2487813"/>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Customers can easily place their orders through the intuitive online platform, selecting from a wide range of menu items and customizing their preferences.</a:t>
            </a:r>
            <a:endParaRPr lang="en-US" sz="1750" dirty="0"/>
          </a:p>
        </p:txBody>
      </p:sp>
      <p:pic>
        <p:nvPicPr>
          <p:cNvPr id="8" name="Image 1" descr="preencoded.png"/>
          <p:cNvPicPr>
            <a:picLocks noChangeAspect="1"/>
          </p:cNvPicPr>
          <p:nvPr/>
        </p:nvPicPr>
        <p:blipFill>
          <a:blip r:embed="rId4"/>
          <a:stretch>
            <a:fillRect/>
          </a:stretch>
        </p:blipFill>
        <p:spPr>
          <a:xfrm>
            <a:off x="4683199" y="2278140"/>
            <a:ext cx="555427" cy="555427"/>
          </a:xfrm>
          <a:prstGeom prst="rect">
            <a:avLst/>
          </a:prstGeom>
        </p:spPr>
      </p:pic>
      <p:sp>
        <p:nvSpPr>
          <p:cNvPr id="9" name="Text 5"/>
          <p:cNvSpPr/>
          <p:nvPr/>
        </p:nvSpPr>
        <p:spPr>
          <a:xfrm>
            <a:off x="4683199" y="3055739"/>
            <a:ext cx="2184975"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Secure Payment</a:t>
            </a:r>
            <a:endParaRPr lang="en-US" sz="2187" dirty="0"/>
          </a:p>
        </p:txBody>
      </p:sp>
      <p:sp>
        <p:nvSpPr>
          <p:cNvPr id="10" name="Text 6"/>
          <p:cNvSpPr/>
          <p:nvPr/>
        </p:nvSpPr>
        <p:spPr>
          <a:xfrm>
            <a:off x="4683199" y="3813922"/>
            <a:ext cx="2465433" cy="3276250"/>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system integrates with secure payment gateways, allowing customers to make their payments safely and conveniently using various options such as credit/debit cards, digital wallets, or bank transfers.</a:t>
            </a:r>
            <a:endParaRPr lang="en-US" sz="1750" dirty="0"/>
          </a:p>
        </p:txBody>
      </p:sp>
      <p:sp>
        <p:nvSpPr>
          <p:cNvPr id="12" name="Text 7"/>
          <p:cNvSpPr/>
          <p:nvPr/>
        </p:nvSpPr>
        <p:spPr>
          <a:xfrm>
            <a:off x="7481768" y="3055739"/>
            <a:ext cx="2233374"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Add To Cart</a:t>
            </a:r>
            <a:endParaRPr lang="en-US" sz="2187" dirty="0"/>
          </a:p>
        </p:txBody>
      </p:sp>
      <p:sp>
        <p:nvSpPr>
          <p:cNvPr id="13" name="Text 8"/>
          <p:cNvSpPr/>
          <p:nvPr/>
        </p:nvSpPr>
        <p:spPr>
          <a:xfrm>
            <a:off x="7481768" y="3805707"/>
            <a:ext cx="2441404" cy="3276250"/>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Customers can customize  their orders , and easily add things or remove from the cart before order, providing them with transparency and peace of mind.</a:t>
            </a:r>
            <a:endParaRPr lang="en-US" sz="1750" dirty="0"/>
          </a:p>
        </p:txBody>
      </p:sp>
      <p:pic>
        <p:nvPicPr>
          <p:cNvPr id="14" name="Image 3" descr="preencoded.png"/>
          <p:cNvPicPr>
            <a:picLocks noChangeAspect="1"/>
          </p:cNvPicPr>
          <p:nvPr/>
        </p:nvPicPr>
        <p:blipFill>
          <a:blip r:embed="rId5"/>
          <a:stretch>
            <a:fillRect/>
          </a:stretch>
        </p:blipFill>
        <p:spPr>
          <a:xfrm>
            <a:off x="10557115" y="2278142"/>
            <a:ext cx="555427" cy="555427"/>
          </a:xfrm>
          <a:prstGeom prst="rect">
            <a:avLst/>
          </a:prstGeom>
        </p:spPr>
      </p:pic>
      <p:sp>
        <p:nvSpPr>
          <p:cNvPr id="15" name="Text 9"/>
          <p:cNvSpPr/>
          <p:nvPr/>
        </p:nvSpPr>
        <p:spPr>
          <a:xfrm>
            <a:off x="10557115" y="3055739"/>
            <a:ext cx="2051302"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Feedback and Reviews</a:t>
            </a:r>
            <a:endParaRPr lang="en-US" sz="2187" dirty="0"/>
          </a:p>
        </p:txBody>
      </p:sp>
      <p:sp>
        <p:nvSpPr>
          <p:cNvPr id="16" name="Text 10"/>
          <p:cNvSpPr/>
          <p:nvPr/>
        </p:nvSpPr>
        <p:spPr>
          <a:xfrm>
            <a:off x="10557115" y="3883343"/>
            <a:ext cx="2542705" cy="3198614"/>
          </a:xfrm>
          <a:prstGeom prst="rect">
            <a:avLst/>
          </a:prstGeom>
          <a:noFill/>
          <a:ln/>
        </p:spPr>
        <p:txBody>
          <a:bodyPr wrap="squar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Customers can share their feedback and ratings on the service, helping the hotel or restaurant to continuously improve their offerings and deliver an exceptional dining experience.</a:t>
            </a:r>
            <a:endParaRPr lang="en-US" sz="1750" dirty="0"/>
          </a:p>
        </p:txBody>
      </p:sp>
      <p:pic>
        <p:nvPicPr>
          <p:cNvPr id="18" name="Graphic 17" descr="Shopping cart with solid fill">
            <a:extLst>
              <a:ext uri="{FF2B5EF4-FFF2-40B4-BE49-F238E27FC236}">
                <a16:creationId xmlns:a16="http://schemas.microsoft.com/office/drawing/2014/main" id="{704762FA-6F21-5F90-7455-664D73BD7A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4496" y="2208666"/>
            <a:ext cx="694373" cy="6943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3341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8233410"/>
          </a:xfrm>
          <a:prstGeom prst="rect">
            <a:avLst/>
          </a:prstGeom>
        </p:spPr>
      </p:pic>
      <p:sp>
        <p:nvSpPr>
          <p:cNvPr id="5" name="Shape 2"/>
          <p:cNvSpPr/>
          <p:nvPr/>
        </p:nvSpPr>
        <p:spPr>
          <a:xfrm>
            <a:off x="0" y="0"/>
            <a:ext cx="14630400" cy="8233410"/>
          </a:xfrm>
          <a:prstGeom prst="rect">
            <a:avLst/>
          </a:prstGeom>
          <a:solidFill>
            <a:srgbClr val="252833">
              <a:alpha val="80000"/>
            </a:srgbClr>
          </a:solidFill>
          <a:ln/>
        </p:spPr>
      </p:sp>
      <p:sp>
        <p:nvSpPr>
          <p:cNvPr id="6" name="Text 3"/>
          <p:cNvSpPr/>
          <p:nvPr/>
        </p:nvSpPr>
        <p:spPr>
          <a:xfrm>
            <a:off x="2451973" y="598289"/>
            <a:ext cx="9640372" cy="679847"/>
          </a:xfrm>
          <a:prstGeom prst="rect">
            <a:avLst/>
          </a:prstGeom>
          <a:noFill/>
          <a:ln/>
        </p:spPr>
        <p:txBody>
          <a:bodyPr wrap="none" rtlCol="0" anchor="t"/>
          <a:lstStyle/>
          <a:p>
            <a:pPr marL="0" indent="0">
              <a:lnSpc>
                <a:spcPts val="5353"/>
              </a:lnSpc>
              <a:buNone/>
            </a:pPr>
            <a:r>
              <a:rPr lang="en-US" sz="4283" dirty="0">
                <a:solidFill>
                  <a:srgbClr val="6EB9FC"/>
                </a:solidFill>
                <a:latin typeface="Lora" pitchFamily="34" charset="0"/>
                <a:ea typeface="Lora" pitchFamily="34" charset="-122"/>
                <a:cs typeface="Lora" pitchFamily="34" charset="-120"/>
              </a:rPr>
              <a:t>Conclusion and Future Enhancements</a:t>
            </a:r>
            <a:endParaRPr lang="en-US" sz="4283" dirty="0"/>
          </a:p>
        </p:txBody>
      </p:sp>
      <p:sp>
        <p:nvSpPr>
          <p:cNvPr id="7" name="Shape 4"/>
          <p:cNvSpPr/>
          <p:nvPr/>
        </p:nvSpPr>
        <p:spPr>
          <a:xfrm>
            <a:off x="7301627" y="1604367"/>
            <a:ext cx="27146" cy="6030754"/>
          </a:xfrm>
          <a:prstGeom prst="rect">
            <a:avLst/>
          </a:prstGeom>
          <a:solidFill>
            <a:srgbClr val="6EB9FC"/>
          </a:solidFill>
          <a:ln/>
        </p:spPr>
      </p:sp>
      <p:sp>
        <p:nvSpPr>
          <p:cNvPr id="8" name="Shape 5"/>
          <p:cNvSpPr/>
          <p:nvPr/>
        </p:nvSpPr>
        <p:spPr>
          <a:xfrm>
            <a:off x="6309062" y="2005370"/>
            <a:ext cx="761405" cy="27146"/>
          </a:xfrm>
          <a:prstGeom prst="rect">
            <a:avLst/>
          </a:prstGeom>
          <a:solidFill>
            <a:srgbClr val="6EB9FC"/>
          </a:solidFill>
          <a:ln/>
        </p:spPr>
      </p:sp>
      <p:sp>
        <p:nvSpPr>
          <p:cNvPr id="9" name="Shape 6"/>
          <p:cNvSpPr/>
          <p:nvPr/>
        </p:nvSpPr>
        <p:spPr>
          <a:xfrm>
            <a:off x="7070467" y="1774269"/>
            <a:ext cx="489466" cy="489466"/>
          </a:xfrm>
          <a:prstGeom prst="roundRect">
            <a:avLst>
              <a:gd name="adj" fmla="val 13335"/>
            </a:avLst>
          </a:prstGeom>
          <a:solidFill>
            <a:srgbClr val="363A4A"/>
          </a:solidFill>
          <a:ln/>
        </p:spPr>
      </p:sp>
      <p:sp>
        <p:nvSpPr>
          <p:cNvPr id="10" name="Text 7"/>
          <p:cNvSpPr/>
          <p:nvPr/>
        </p:nvSpPr>
        <p:spPr>
          <a:xfrm>
            <a:off x="7255728" y="1814989"/>
            <a:ext cx="118824" cy="407908"/>
          </a:xfrm>
          <a:prstGeom prst="rect">
            <a:avLst/>
          </a:prstGeom>
          <a:noFill/>
          <a:ln/>
        </p:spPr>
        <p:txBody>
          <a:bodyPr wrap="none" rtlCol="0" anchor="t"/>
          <a:lstStyle/>
          <a:p>
            <a:pPr marL="0" indent="0" algn="ctr">
              <a:lnSpc>
                <a:spcPts val="3212"/>
              </a:lnSpc>
              <a:buNone/>
            </a:pPr>
            <a:r>
              <a:rPr lang="en-US" sz="2570" dirty="0">
                <a:solidFill>
                  <a:srgbClr val="6EB9FC"/>
                </a:solidFill>
                <a:latin typeface="Lora" pitchFamily="34" charset="0"/>
                <a:ea typeface="Lora" pitchFamily="34" charset="-122"/>
                <a:cs typeface="Lora" pitchFamily="34" charset="-120"/>
              </a:rPr>
              <a:t>1</a:t>
            </a:r>
            <a:endParaRPr lang="en-US" sz="2570" dirty="0"/>
          </a:p>
        </p:txBody>
      </p:sp>
      <p:sp>
        <p:nvSpPr>
          <p:cNvPr id="11" name="Text 8"/>
          <p:cNvSpPr/>
          <p:nvPr/>
        </p:nvSpPr>
        <p:spPr>
          <a:xfrm>
            <a:off x="3399115" y="1821894"/>
            <a:ext cx="2719507" cy="339923"/>
          </a:xfrm>
          <a:prstGeom prst="rect">
            <a:avLst/>
          </a:prstGeom>
          <a:noFill/>
          <a:ln/>
        </p:spPr>
        <p:txBody>
          <a:bodyPr wrap="none" rtlCol="0" anchor="t"/>
          <a:lstStyle/>
          <a:p>
            <a:pPr marL="0" indent="0" algn="r">
              <a:lnSpc>
                <a:spcPts val="2677"/>
              </a:lnSpc>
              <a:buNone/>
            </a:pPr>
            <a:r>
              <a:rPr lang="en-US" sz="2141" dirty="0">
                <a:solidFill>
                  <a:srgbClr val="6EB9FC"/>
                </a:solidFill>
                <a:latin typeface="Lora" pitchFamily="34" charset="0"/>
                <a:ea typeface="Lora" pitchFamily="34" charset="-122"/>
                <a:cs typeface="Lora" pitchFamily="34" charset="-120"/>
              </a:rPr>
              <a:t>Conclusion</a:t>
            </a:r>
            <a:endParaRPr lang="en-US" sz="2141" dirty="0"/>
          </a:p>
        </p:txBody>
      </p:sp>
      <p:sp>
        <p:nvSpPr>
          <p:cNvPr id="12" name="Text 9"/>
          <p:cNvSpPr/>
          <p:nvPr/>
        </p:nvSpPr>
        <p:spPr>
          <a:xfrm>
            <a:off x="2451973" y="2292310"/>
            <a:ext cx="3666649" cy="2088118"/>
          </a:xfrm>
          <a:prstGeom prst="rect">
            <a:avLst/>
          </a:prstGeom>
          <a:noFill/>
          <a:ln/>
        </p:spPr>
        <p:txBody>
          <a:bodyPr wrap="square" rtlCol="0" anchor="t"/>
          <a:lstStyle/>
          <a:p>
            <a:pPr marL="0" indent="0" algn="r">
              <a:lnSpc>
                <a:spcPts val="2741"/>
              </a:lnSpc>
              <a:buNone/>
            </a:pPr>
            <a:r>
              <a:rPr lang="en-US" sz="1713" dirty="0">
                <a:solidFill>
                  <a:srgbClr val="D6E5EF"/>
                </a:solidFill>
                <a:latin typeface="Source Sans Pro" pitchFamily="34" charset="0"/>
                <a:ea typeface="Source Sans Pro" pitchFamily="34" charset="-122"/>
                <a:cs typeface="Source Sans Pro" pitchFamily="34" charset="-120"/>
              </a:rPr>
              <a:t>The Hotel/Restaurants Food Order Systems project has successfully streamlined the ordering process, enabling customers to conveniently place orders and receive timely deliveries.</a:t>
            </a:r>
            <a:endParaRPr lang="en-US" sz="1713" dirty="0"/>
          </a:p>
        </p:txBody>
      </p:sp>
      <p:sp>
        <p:nvSpPr>
          <p:cNvPr id="13" name="Shape 10"/>
          <p:cNvSpPr/>
          <p:nvPr/>
        </p:nvSpPr>
        <p:spPr>
          <a:xfrm>
            <a:off x="7559933" y="3093125"/>
            <a:ext cx="761405" cy="27146"/>
          </a:xfrm>
          <a:prstGeom prst="rect">
            <a:avLst/>
          </a:prstGeom>
          <a:solidFill>
            <a:srgbClr val="6EB9FC"/>
          </a:solidFill>
          <a:ln/>
        </p:spPr>
      </p:sp>
      <p:sp>
        <p:nvSpPr>
          <p:cNvPr id="14" name="Shape 11"/>
          <p:cNvSpPr/>
          <p:nvPr/>
        </p:nvSpPr>
        <p:spPr>
          <a:xfrm>
            <a:off x="7070467" y="2862024"/>
            <a:ext cx="489466" cy="489466"/>
          </a:xfrm>
          <a:prstGeom prst="roundRect">
            <a:avLst>
              <a:gd name="adj" fmla="val 13335"/>
            </a:avLst>
          </a:prstGeom>
          <a:solidFill>
            <a:srgbClr val="363A4A"/>
          </a:solidFill>
          <a:ln/>
        </p:spPr>
      </p:sp>
      <p:sp>
        <p:nvSpPr>
          <p:cNvPr id="15" name="Text 12"/>
          <p:cNvSpPr/>
          <p:nvPr/>
        </p:nvSpPr>
        <p:spPr>
          <a:xfrm>
            <a:off x="7227510" y="2902744"/>
            <a:ext cx="175260" cy="407908"/>
          </a:xfrm>
          <a:prstGeom prst="rect">
            <a:avLst/>
          </a:prstGeom>
          <a:noFill/>
          <a:ln/>
        </p:spPr>
        <p:txBody>
          <a:bodyPr wrap="none" rtlCol="0" anchor="t"/>
          <a:lstStyle/>
          <a:p>
            <a:pPr marL="0" indent="0" algn="ctr">
              <a:lnSpc>
                <a:spcPts val="3212"/>
              </a:lnSpc>
              <a:buNone/>
            </a:pPr>
            <a:r>
              <a:rPr lang="en-US" sz="2570" dirty="0">
                <a:solidFill>
                  <a:srgbClr val="6EB9FC"/>
                </a:solidFill>
                <a:latin typeface="Lora" pitchFamily="34" charset="0"/>
                <a:ea typeface="Lora" pitchFamily="34" charset="-122"/>
                <a:cs typeface="Lora" pitchFamily="34" charset="-120"/>
              </a:rPr>
              <a:t>2</a:t>
            </a:r>
            <a:endParaRPr lang="en-US" sz="2570" dirty="0"/>
          </a:p>
        </p:txBody>
      </p:sp>
      <p:sp>
        <p:nvSpPr>
          <p:cNvPr id="16" name="Text 13"/>
          <p:cNvSpPr/>
          <p:nvPr/>
        </p:nvSpPr>
        <p:spPr>
          <a:xfrm>
            <a:off x="8511778" y="2909649"/>
            <a:ext cx="2787253" cy="339923"/>
          </a:xfrm>
          <a:prstGeom prst="rect">
            <a:avLst/>
          </a:prstGeom>
          <a:noFill/>
          <a:ln/>
        </p:spPr>
        <p:txBody>
          <a:bodyPr wrap="none" rtlCol="0" anchor="t"/>
          <a:lstStyle/>
          <a:p>
            <a:pPr marL="0" indent="0" algn="l">
              <a:lnSpc>
                <a:spcPts val="2677"/>
              </a:lnSpc>
              <a:buNone/>
            </a:pPr>
            <a:r>
              <a:rPr lang="en-US" sz="2141" dirty="0">
                <a:solidFill>
                  <a:srgbClr val="6EB9FC"/>
                </a:solidFill>
                <a:latin typeface="Lora" pitchFamily="34" charset="0"/>
                <a:ea typeface="Lora" pitchFamily="34" charset="-122"/>
                <a:cs typeface="Lora" pitchFamily="34" charset="-120"/>
              </a:rPr>
              <a:t>Future Enhancements</a:t>
            </a:r>
            <a:endParaRPr lang="en-US" sz="2141" dirty="0"/>
          </a:p>
        </p:txBody>
      </p:sp>
      <p:sp>
        <p:nvSpPr>
          <p:cNvPr id="17" name="Text 14"/>
          <p:cNvSpPr/>
          <p:nvPr/>
        </p:nvSpPr>
        <p:spPr>
          <a:xfrm>
            <a:off x="8511778" y="3380065"/>
            <a:ext cx="3666649" cy="2088118"/>
          </a:xfrm>
          <a:prstGeom prst="rect">
            <a:avLst/>
          </a:prstGeom>
          <a:noFill/>
          <a:ln/>
        </p:spPr>
        <p:txBody>
          <a:bodyPr wrap="square" rtlCol="0" anchor="t"/>
          <a:lstStyle/>
          <a:p>
            <a:pPr marL="0" indent="0" algn="l">
              <a:lnSpc>
                <a:spcPts val="2741"/>
              </a:lnSpc>
              <a:buNone/>
            </a:pPr>
            <a:r>
              <a:rPr lang="en-US" sz="1713" dirty="0">
                <a:solidFill>
                  <a:srgbClr val="D6E5EF"/>
                </a:solidFill>
                <a:latin typeface="Source Sans Pro" pitchFamily="34" charset="0"/>
                <a:ea typeface="Source Sans Pro" pitchFamily="34" charset="-122"/>
                <a:cs typeface="Source Sans Pro" pitchFamily="34" charset="-120"/>
              </a:rPr>
              <a:t>Potential future enhancements include integrating mobile app support, implementing AI-powered recommendation systems, and expanding delivery services to reach a wider customer base.</a:t>
            </a:r>
            <a:endParaRPr lang="en-US" sz="1713" dirty="0"/>
          </a:p>
        </p:txBody>
      </p:sp>
      <p:sp>
        <p:nvSpPr>
          <p:cNvPr id="18" name="Shape 15"/>
          <p:cNvSpPr/>
          <p:nvPr/>
        </p:nvSpPr>
        <p:spPr>
          <a:xfrm>
            <a:off x="6309062" y="5216485"/>
            <a:ext cx="761405" cy="27146"/>
          </a:xfrm>
          <a:prstGeom prst="rect">
            <a:avLst/>
          </a:prstGeom>
          <a:solidFill>
            <a:srgbClr val="6EB9FC"/>
          </a:solidFill>
          <a:ln/>
        </p:spPr>
      </p:sp>
      <p:sp>
        <p:nvSpPr>
          <p:cNvPr id="19" name="Shape 16"/>
          <p:cNvSpPr/>
          <p:nvPr/>
        </p:nvSpPr>
        <p:spPr>
          <a:xfrm>
            <a:off x="7070467" y="4985385"/>
            <a:ext cx="489466" cy="489466"/>
          </a:xfrm>
          <a:prstGeom prst="roundRect">
            <a:avLst>
              <a:gd name="adj" fmla="val 13335"/>
            </a:avLst>
          </a:prstGeom>
          <a:solidFill>
            <a:srgbClr val="363A4A"/>
          </a:solidFill>
          <a:ln/>
        </p:spPr>
      </p:sp>
      <p:sp>
        <p:nvSpPr>
          <p:cNvPr id="20" name="Text 17"/>
          <p:cNvSpPr/>
          <p:nvPr/>
        </p:nvSpPr>
        <p:spPr>
          <a:xfrm>
            <a:off x="7224296" y="5026104"/>
            <a:ext cx="181808" cy="407908"/>
          </a:xfrm>
          <a:prstGeom prst="rect">
            <a:avLst/>
          </a:prstGeom>
          <a:noFill/>
          <a:ln/>
        </p:spPr>
        <p:txBody>
          <a:bodyPr wrap="none" rtlCol="0" anchor="t"/>
          <a:lstStyle/>
          <a:p>
            <a:pPr marL="0" indent="0" algn="ctr">
              <a:lnSpc>
                <a:spcPts val="3212"/>
              </a:lnSpc>
              <a:buNone/>
            </a:pPr>
            <a:r>
              <a:rPr lang="en-US" sz="2570" dirty="0">
                <a:solidFill>
                  <a:srgbClr val="6EB9FC"/>
                </a:solidFill>
                <a:latin typeface="Lora" pitchFamily="34" charset="0"/>
                <a:ea typeface="Lora" pitchFamily="34" charset="-122"/>
                <a:cs typeface="Lora" pitchFamily="34" charset="-120"/>
              </a:rPr>
              <a:t>3</a:t>
            </a:r>
            <a:endParaRPr lang="en-US" sz="2570" dirty="0"/>
          </a:p>
        </p:txBody>
      </p:sp>
      <p:sp>
        <p:nvSpPr>
          <p:cNvPr id="21" name="Text 18"/>
          <p:cNvSpPr/>
          <p:nvPr/>
        </p:nvSpPr>
        <p:spPr>
          <a:xfrm>
            <a:off x="3131820" y="5033010"/>
            <a:ext cx="2986802" cy="339923"/>
          </a:xfrm>
          <a:prstGeom prst="rect">
            <a:avLst/>
          </a:prstGeom>
          <a:noFill/>
          <a:ln/>
        </p:spPr>
        <p:txBody>
          <a:bodyPr wrap="none" rtlCol="0" anchor="t"/>
          <a:lstStyle/>
          <a:p>
            <a:pPr marL="0" indent="0" algn="r">
              <a:lnSpc>
                <a:spcPts val="2677"/>
              </a:lnSpc>
              <a:buNone/>
            </a:pPr>
            <a:r>
              <a:rPr lang="en-US" sz="2141" dirty="0">
                <a:solidFill>
                  <a:srgbClr val="6EB9FC"/>
                </a:solidFill>
                <a:latin typeface="Lora" pitchFamily="34" charset="0"/>
                <a:ea typeface="Lora" pitchFamily="34" charset="-122"/>
                <a:cs typeface="Lora" pitchFamily="34" charset="-120"/>
              </a:rPr>
              <a:t>Ongoing Improvements</a:t>
            </a:r>
            <a:endParaRPr lang="en-US" sz="2141" dirty="0"/>
          </a:p>
        </p:txBody>
      </p:sp>
      <p:sp>
        <p:nvSpPr>
          <p:cNvPr id="22" name="Text 19"/>
          <p:cNvSpPr/>
          <p:nvPr/>
        </p:nvSpPr>
        <p:spPr>
          <a:xfrm>
            <a:off x="2451973" y="5503426"/>
            <a:ext cx="3666649" cy="1740098"/>
          </a:xfrm>
          <a:prstGeom prst="rect">
            <a:avLst/>
          </a:prstGeom>
          <a:noFill/>
          <a:ln/>
        </p:spPr>
        <p:txBody>
          <a:bodyPr wrap="square" rtlCol="0" anchor="t"/>
          <a:lstStyle/>
          <a:p>
            <a:pPr marL="0" indent="0" algn="r">
              <a:lnSpc>
                <a:spcPts val="2741"/>
              </a:lnSpc>
              <a:buNone/>
            </a:pPr>
            <a:r>
              <a:rPr lang="en-US" sz="1713" dirty="0">
                <a:solidFill>
                  <a:srgbClr val="D6E5EF"/>
                </a:solidFill>
                <a:latin typeface="Source Sans Pro" pitchFamily="34" charset="0"/>
                <a:ea typeface="Source Sans Pro" pitchFamily="34" charset="-122"/>
                <a:cs typeface="Source Sans Pro" pitchFamily="34" charset="-120"/>
              </a:rPr>
              <a:t>The system will continue to evolve, incorporating user feedback and technological advancements to provide an even more seamless and enjoyable dining experience for customers.</a:t>
            </a:r>
            <a:endParaRPr lang="en-US" sz="171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4F977CF1-1C41-935C-2EE7-FAB232B85CC4}"/>
              </a:ext>
            </a:extLst>
          </p:cNvPr>
          <p:cNvSpPr/>
          <p:nvPr/>
        </p:nvSpPr>
        <p:spPr>
          <a:xfrm>
            <a:off x="0" y="-3810"/>
            <a:ext cx="14630400" cy="8233410"/>
          </a:xfrm>
          <a:prstGeom prst="rect">
            <a:avLst/>
          </a:prstGeom>
          <a:solidFill>
            <a:srgbClr val="252833">
              <a:alpha val="80000"/>
            </a:srgbClr>
          </a:solidFill>
          <a:ln/>
        </p:spPr>
      </p:sp>
      <p:sp>
        <p:nvSpPr>
          <p:cNvPr id="3" name="Rectangle 2">
            <a:extLst>
              <a:ext uri="{FF2B5EF4-FFF2-40B4-BE49-F238E27FC236}">
                <a16:creationId xmlns:a16="http://schemas.microsoft.com/office/drawing/2014/main" id="{E23ECD82-9FAD-271D-8AD1-97D635EB3B64}"/>
              </a:ext>
            </a:extLst>
          </p:cNvPr>
          <p:cNvSpPr/>
          <p:nvPr/>
        </p:nvSpPr>
        <p:spPr>
          <a:xfrm>
            <a:off x="1970467" y="2994337"/>
            <a:ext cx="6478073" cy="1631216"/>
          </a:xfrm>
          <a:prstGeom prst="rect">
            <a:avLst/>
          </a:prstGeom>
          <a:noFill/>
        </p:spPr>
        <p:txBody>
          <a:bodyPr wrap="square" lIns="91440" tIns="45720" rIns="91440" bIns="45720">
            <a:spAutoFit/>
          </a:bodyPr>
          <a:lstStyle/>
          <a:p>
            <a:pPr algn="ctr"/>
            <a:r>
              <a:rPr lang="en-US" sz="10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 You </a:t>
            </a:r>
          </a:p>
        </p:txBody>
      </p:sp>
      <p:sp>
        <p:nvSpPr>
          <p:cNvPr id="4" name="Rectangle 3">
            <a:extLst>
              <a:ext uri="{FF2B5EF4-FFF2-40B4-BE49-F238E27FC236}">
                <a16:creationId xmlns:a16="http://schemas.microsoft.com/office/drawing/2014/main" id="{49123DD2-973E-01E5-5ECF-0441E7F53AAE}"/>
              </a:ext>
            </a:extLst>
          </p:cNvPr>
          <p:cNvSpPr/>
          <p:nvPr/>
        </p:nvSpPr>
        <p:spPr>
          <a:xfrm>
            <a:off x="0" y="0"/>
            <a:ext cx="1358721" cy="822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79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1" y="573207"/>
            <a:ext cx="6658375" cy="1997830"/>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Overview of the Project</a:t>
            </a:r>
            <a:endParaRPr lang="en-US" sz="4374" dirty="0"/>
          </a:p>
        </p:txBody>
      </p:sp>
      <p:sp>
        <p:nvSpPr>
          <p:cNvPr id="6" name="Text 3"/>
          <p:cNvSpPr/>
          <p:nvPr/>
        </p:nvSpPr>
        <p:spPr>
          <a:xfrm>
            <a:off x="457200" y="1589964"/>
            <a:ext cx="5520519" cy="309133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Hotel/Restaurants Food Order Systems project aims to provide a convenient and efficient online platform for customers to order food from their favorite establishments. This web-based application will allow users to browse menus, customize their orders, and even take advantage of home delivery services offered by participating restaurants.</a:t>
            </a:r>
            <a:endParaRPr lang="en-US" sz="1750" dirty="0"/>
          </a:p>
        </p:txBody>
      </p:sp>
      <p:sp>
        <p:nvSpPr>
          <p:cNvPr id="7" name="Text 4"/>
          <p:cNvSpPr/>
          <p:nvPr/>
        </p:nvSpPr>
        <p:spPr>
          <a:xfrm>
            <a:off x="457199" y="4612943"/>
            <a:ext cx="5322627" cy="173987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By leveraging modern web technologies, this project seeks to streamline the ordering process, saving customers time and money. The goal is to create a user-friendly interface that enhances the overall dining experience, catering to the needs of both restaurants and their patrons.</a:t>
            </a:r>
            <a:endParaRPr lang="en-US" sz="1750" dirty="0"/>
          </a:p>
        </p:txBody>
      </p:sp>
      <p:pic>
        <p:nvPicPr>
          <p:cNvPr id="8" name="Picture 7">
            <a:extLst>
              <a:ext uri="{FF2B5EF4-FFF2-40B4-BE49-F238E27FC236}">
                <a16:creationId xmlns:a16="http://schemas.microsoft.com/office/drawing/2014/main" id="{94B0E321-8367-CE37-8EDE-E20BD07C2196}"/>
              </a:ext>
            </a:extLst>
          </p:cNvPr>
          <p:cNvPicPr>
            <a:picLocks noChangeAspect="1"/>
          </p:cNvPicPr>
          <p:nvPr/>
        </p:nvPicPr>
        <p:blipFill>
          <a:blip r:embed="rId4"/>
          <a:stretch>
            <a:fillRect/>
          </a:stretch>
        </p:blipFill>
        <p:spPr>
          <a:xfrm>
            <a:off x="6346210" y="-1"/>
            <a:ext cx="8284190" cy="82295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US" dirty="0"/>
          </a:p>
        </p:txBody>
      </p:sp>
      <p:sp>
        <p:nvSpPr>
          <p:cNvPr id="4" name="Text 2"/>
          <p:cNvSpPr/>
          <p:nvPr/>
        </p:nvSpPr>
        <p:spPr>
          <a:xfrm>
            <a:off x="2348389" y="1388628"/>
            <a:ext cx="9933622" cy="943570"/>
          </a:xfrm>
          <a:prstGeom prst="rect">
            <a:avLst/>
          </a:prstGeom>
          <a:noFill/>
          <a:ln/>
        </p:spPr>
        <p:txBody>
          <a:bodyPr wrap="none" rtlCol="0" anchor="t"/>
          <a:lstStyle/>
          <a:p>
            <a:pPr marL="0" indent="0" algn="ctr">
              <a:lnSpc>
                <a:spcPts val="5468"/>
              </a:lnSpc>
              <a:buNone/>
            </a:pPr>
            <a:r>
              <a:rPr lang="en-US" sz="5400" dirty="0">
                <a:solidFill>
                  <a:srgbClr val="6EB9FC"/>
                </a:solidFill>
                <a:latin typeface="Comic Sans MS" panose="030F0702030302020204" pitchFamily="66" charset="0"/>
                <a:ea typeface="Lora" pitchFamily="34" charset="-122"/>
                <a:cs typeface="Lora" pitchFamily="34" charset="-120"/>
              </a:rPr>
              <a:t>Key Features</a:t>
            </a:r>
            <a:endParaRPr lang="en-US" sz="5400" dirty="0">
              <a:latin typeface="Comic Sans MS" panose="030F0702030302020204" pitchFamily="66" charset="0"/>
            </a:endParaRPr>
          </a:p>
        </p:txBody>
      </p:sp>
      <p:sp>
        <p:nvSpPr>
          <p:cNvPr id="5" name="Shape 3"/>
          <p:cNvSpPr/>
          <p:nvPr/>
        </p:nvSpPr>
        <p:spPr>
          <a:xfrm>
            <a:off x="2348389" y="3005733"/>
            <a:ext cx="388739" cy="388739"/>
          </a:xfrm>
          <a:prstGeom prst="roundRect">
            <a:avLst>
              <a:gd name="adj" fmla="val 17148"/>
            </a:avLst>
          </a:prstGeom>
          <a:solidFill>
            <a:srgbClr val="363A4A"/>
          </a:solidFill>
          <a:ln/>
        </p:spPr>
      </p:sp>
      <p:sp>
        <p:nvSpPr>
          <p:cNvPr id="6" name="Text 4"/>
          <p:cNvSpPr/>
          <p:nvPr/>
        </p:nvSpPr>
        <p:spPr>
          <a:xfrm>
            <a:off x="2959298" y="3026450"/>
            <a:ext cx="3137535"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Online Order Placement</a:t>
            </a:r>
            <a:endParaRPr lang="en-US" sz="2187" dirty="0"/>
          </a:p>
        </p:txBody>
      </p:sp>
      <p:sp>
        <p:nvSpPr>
          <p:cNvPr id="7" name="Text 5"/>
          <p:cNvSpPr/>
          <p:nvPr/>
        </p:nvSpPr>
        <p:spPr>
          <a:xfrm>
            <a:off x="2959298" y="3506867"/>
            <a:ext cx="42448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Customers can easily browse the menu, customize their orders, and submit orders through a user-friendly online platform.</a:t>
            </a:r>
            <a:endParaRPr lang="en-US" sz="1750" dirty="0"/>
          </a:p>
        </p:txBody>
      </p:sp>
      <p:sp>
        <p:nvSpPr>
          <p:cNvPr id="8" name="Shape 6"/>
          <p:cNvSpPr/>
          <p:nvPr/>
        </p:nvSpPr>
        <p:spPr>
          <a:xfrm>
            <a:off x="7426285" y="3005733"/>
            <a:ext cx="388739" cy="388739"/>
          </a:xfrm>
          <a:prstGeom prst="roundRect">
            <a:avLst>
              <a:gd name="adj" fmla="val 17148"/>
            </a:avLst>
          </a:prstGeom>
          <a:solidFill>
            <a:srgbClr val="363A4A"/>
          </a:solidFill>
          <a:ln/>
        </p:spPr>
      </p:sp>
      <p:sp>
        <p:nvSpPr>
          <p:cNvPr id="9" name="Text 7"/>
          <p:cNvSpPr/>
          <p:nvPr/>
        </p:nvSpPr>
        <p:spPr>
          <a:xfrm>
            <a:off x="8037195" y="3026450"/>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Add Your Cloud Kitchen</a:t>
            </a:r>
            <a:endParaRPr lang="en-US" sz="2187" dirty="0"/>
          </a:p>
        </p:txBody>
      </p:sp>
      <p:sp>
        <p:nvSpPr>
          <p:cNvPr id="10" name="Text 8"/>
          <p:cNvSpPr/>
          <p:nvPr/>
        </p:nvSpPr>
        <p:spPr>
          <a:xfrm>
            <a:off x="8037195" y="3506867"/>
            <a:ext cx="42448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You can add your own shop, its pictures, menu and all other </a:t>
            </a:r>
            <a:r>
              <a:rPr lang="en-US" sz="1750" dirty="0" err="1">
                <a:solidFill>
                  <a:srgbClr val="D6E5EF"/>
                </a:solidFill>
                <a:latin typeface="Source Sans Pro" pitchFamily="34" charset="0"/>
                <a:ea typeface="Source Sans Pro" pitchFamily="34" charset="-122"/>
                <a:cs typeface="Source Sans Pro" pitchFamily="34" charset="-120"/>
              </a:rPr>
              <a:t>information.Explore</a:t>
            </a:r>
            <a:r>
              <a:rPr lang="en-US" sz="1750" dirty="0">
                <a:solidFill>
                  <a:srgbClr val="D6E5EF"/>
                </a:solidFill>
                <a:latin typeface="Source Sans Pro" pitchFamily="34" charset="0"/>
                <a:ea typeface="Source Sans Pro" pitchFamily="34" charset="-122"/>
                <a:cs typeface="Source Sans Pro" pitchFamily="34" charset="-120"/>
              </a:rPr>
              <a:t> a virtual experience with a diverse menu .</a:t>
            </a:r>
            <a:endParaRPr lang="en-US" sz="1750" dirty="0"/>
          </a:p>
        </p:txBody>
      </p:sp>
      <p:sp>
        <p:nvSpPr>
          <p:cNvPr id="11" name="Shape 9"/>
          <p:cNvSpPr/>
          <p:nvPr/>
        </p:nvSpPr>
        <p:spPr>
          <a:xfrm>
            <a:off x="2348389" y="5024438"/>
            <a:ext cx="388739" cy="388739"/>
          </a:xfrm>
          <a:prstGeom prst="roundRect">
            <a:avLst>
              <a:gd name="adj" fmla="val 17148"/>
            </a:avLst>
          </a:prstGeom>
          <a:solidFill>
            <a:srgbClr val="363A4A"/>
          </a:solidFill>
          <a:ln/>
        </p:spPr>
      </p:sp>
      <p:sp>
        <p:nvSpPr>
          <p:cNvPr id="12" name="Text 10"/>
          <p:cNvSpPr/>
          <p:nvPr/>
        </p:nvSpPr>
        <p:spPr>
          <a:xfrm>
            <a:off x="2959298" y="5045154"/>
            <a:ext cx="4118729"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Personalized Recommendations</a:t>
            </a:r>
            <a:endParaRPr lang="en-US" sz="2187" dirty="0"/>
          </a:p>
        </p:txBody>
      </p:sp>
      <p:sp>
        <p:nvSpPr>
          <p:cNvPr id="13" name="Text 11"/>
          <p:cNvSpPr/>
          <p:nvPr/>
        </p:nvSpPr>
        <p:spPr>
          <a:xfrm>
            <a:off x="2959298" y="5525572"/>
            <a:ext cx="42448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system will suggest menu items based on customer preferences and order history, enhancing the dining experience.</a:t>
            </a:r>
            <a:endParaRPr lang="en-US" sz="1750" dirty="0"/>
          </a:p>
        </p:txBody>
      </p:sp>
      <p:sp>
        <p:nvSpPr>
          <p:cNvPr id="14" name="Shape 12"/>
          <p:cNvSpPr/>
          <p:nvPr/>
        </p:nvSpPr>
        <p:spPr>
          <a:xfrm>
            <a:off x="7426285" y="5024438"/>
            <a:ext cx="388739" cy="388739"/>
          </a:xfrm>
          <a:prstGeom prst="roundRect">
            <a:avLst>
              <a:gd name="adj" fmla="val 17148"/>
            </a:avLst>
          </a:prstGeom>
          <a:solidFill>
            <a:srgbClr val="363A4A"/>
          </a:solidFill>
          <a:ln/>
        </p:spPr>
      </p:sp>
      <p:sp>
        <p:nvSpPr>
          <p:cNvPr id="15" name="Text 13"/>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Loyalty Programs</a:t>
            </a:r>
            <a:endParaRPr lang="en-US" sz="2187" dirty="0"/>
          </a:p>
        </p:txBody>
      </p:sp>
      <p:sp>
        <p:nvSpPr>
          <p:cNvPr id="16" name="Text 14"/>
          <p:cNvSpPr/>
          <p:nvPr/>
        </p:nvSpPr>
        <p:spPr>
          <a:xfrm>
            <a:off x="8037195" y="5525572"/>
            <a:ext cx="4244816"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Customers can earn rewards and redeem points for future orders, incentivizing repeat business and building brand loyalty.</a:t>
            </a:r>
            <a:endParaRPr lang="en-US" sz="1750" dirty="0"/>
          </a:p>
        </p:txBody>
      </p:sp>
      <p:sp>
        <p:nvSpPr>
          <p:cNvPr id="20" name="Rectangle 4">
            <a:extLst>
              <a:ext uri="{FF2B5EF4-FFF2-40B4-BE49-F238E27FC236}">
                <a16:creationId xmlns:a16="http://schemas.microsoft.com/office/drawing/2014/main" id="{780629AC-C476-1D8C-1185-9E252FC5A084}"/>
              </a:ext>
            </a:extLst>
          </p:cNvPr>
          <p:cNvSpPr>
            <a:spLocks noChangeArrowheads="1"/>
          </p:cNvSpPr>
          <p:nvPr/>
        </p:nvSpPr>
        <p:spPr bwMode="auto">
          <a:xfrm>
            <a:off x="0" y="0"/>
            <a:ext cx="8842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E8E6E3"/>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CBFDFD-33C8-CD65-2616-9053F022B85F}"/>
              </a:ext>
            </a:extLst>
          </p:cNvPr>
          <p:cNvPicPr>
            <a:picLocks noChangeAspect="1"/>
          </p:cNvPicPr>
          <p:nvPr/>
        </p:nvPicPr>
        <p:blipFill>
          <a:blip r:embed="rId2"/>
          <a:stretch>
            <a:fillRect/>
          </a:stretch>
        </p:blipFill>
        <p:spPr>
          <a:xfrm>
            <a:off x="0" y="-1"/>
            <a:ext cx="7235652" cy="4114799"/>
          </a:xfrm>
          <a:prstGeom prst="rect">
            <a:avLst/>
          </a:prstGeom>
        </p:spPr>
      </p:pic>
      <p:pic>
        <p:nvPicPr>
          <p:cNvPr id="5" name="Picture 4">
            <a:extLst>
              <a:ext uri="{FF2B5EF4-FFF2-40B4-BE49-F238E27FC236}">
                <a16:creationId xmlns:a16="http://schemas.microsoft.com/office/drawing/2014/main" id="{7729BDF4-D1D2-A1D4-7462-9B7F4A6DD56B}"/>
              </a:ext>
            </a:extLst>
          </p:cNvPr>
          <p:cNvPicPr>
            <a:picLocks noChangeAspect="1"/>
          </p:cNvPicPr>
          <p:nvPr/>
        </p:nvPicPr>
        <p:blipFill>
          <a:blip r:embed="rId3"/>
          <a:stretch>
            <a:fillRect/>
          </a:stretch>
        </p:blipFill>
        <p:spPr>
          <a:xfrm>
            <a:off x="7235652" y="0"/>
            <a:ext cx="7394748" cy="4114801"/>
          </a:xfrm>
          <a:prstGeom prst="rect">
            <a:avLst/>
          </a:prstGeom>
        </p:spPr>
      </p:pic>
      <p:pic>
        <p:nvPicPr>
          <p:cNvPr id="6" name="Picture 5">
            <a:extLst>
              <a:ext uri="{FF2B5EF4-FFF2-40B4-BE49-F238E27FC236}">
                <a16:creationId xmlns:a16="http://schemas.microsoft.com/office/drawing/2014/main" id="{0769E881-E3EF-DA84-F678-82179B089BE0}"/>
              </a:ext>
            </a:extLst>
          </p:cNvPr>
          <p:cNvPicPr>
            <a:picLocks noChangeAspect="1"/>
          </p:cNvPicPr>
          <p:nvPr/>
        </p:nvPicPr>
        <p:blipFill>
          <a:blip r:embed="rId4"/>
          <a:stretch>
            <a:fillRect/>
          </a:stretch>
        </p:blipFill>
        <p:spPr>
          <a:xfrm>
            <a:off x="9034" y="4114801"/>
            <a:ext cx="7235653" cy="4114800"/>
          </a:xfrm>
          <a:prstGeom prst="rect">
            <a:avLst/>
          </a:prstGeom>
        </p:spPr>
      </p:pic>
      <p:pic>
        <p:nvPicPr>
          <p:cNvPr id="7" name="Picture 6">
            <a:extLst>
              <a:ext uri="{FF2B5EF4-FFF2-40B4-BE49-F238E27FC236}">
                <a16:creationId xmlns:a16="http://schemas.microsoft.com/office/drawing/2014/main" id="{DDAC3E7A-74C2-1C31-F0CD-B388696A954F}"/>
              </a:ext>
            </a:extLst>
          </p:cNvPr>
          <p:cNvPicPr>
            <a:picLocks noChangeAspect="1"/>
          </p:cNvPicPr>
          <p:nvPr/>
        </p:nvPicPr>
        <p:blipFill>
          <a:blip r:embed="rId5"/>
          <a:stretch>
            <a:fillRect/>
          </a:stretch>
        </p:blipFill>
        <p:spPr>
          <a:xfrm>
            <a:off x="7235652" y="4070055"/>
            <a:ext cx="7394748" cy="4159546"/>
          </a:xfrm>
          <a:prstGeom prst="rect">
            <a:avLst/>
          </a:prstGeom>
        </p:spPr>
      </p:pic>
    </p:spTree>
    <p:extLst>
      <p:ext uri="{BB962C8B-B14F-4D97-AF65-F5344CB8AC3E}">
        <p14:creationId xmlns:p14="http://schemas.microsoft.com/office/powerpoint/2010/main" val="410221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1F108-BE53-25D2-893A-D195189EDDA2}"/>
              </a:ext>
            </a:extLst>
          </p:cNvPr>
          <p:cNvPicPr>
            <a:picLocks noChangeAspect="1"/>
          </p:cNvPicPr>
          <p:nvPr/>
        </p:nvPicPr>
        <p:blipFill>
          <a:blip r:embed="rId2"/>
          <a:stretch>
            <a:fillRect/>
          </a:stretch>
        </p:blipFill>
        <p:spPr>
          <a:xfrm>
            <a:off x="0" y="0"/>
            <a:ext cx="7315200" cy="4237149"/>
          </a:xfrm>
          <a:prstGeom prst="rect">
            <a:avLst/>
          </a:prstGeom>
        </p:spPr>
      </p:pic>
      <p:pic>
        <p:nvPicPr>
          <p:cNvPr id="3" name="Picture 2">
            <a:extLst>
              <a:ext uri="{FF2B5EF4-FFF2-40B4-BE49-F238E27FC236}">
                <a16:creationId xmlns:a16="http://schemas.microsoft.com/office/drawing/2014/main" id="{1761DA6E-823A-DE10-68F7-F3A7E733E747}"/>
              </a:ext>
            </a:extLst>
          </p:cNvPr>
          <p:cNvPicPr>
            <a:picLocks noChangeAspect="1"/>
          </p:cNvPicPr>
          <p:nvPr/>
        </p:nvPicPr>
        <p:blipFill>
          <a:blip r:embed="rId3"/>
          <a:stretch>
            <a:fillRect/>
          </a:stretch>
        </p:blipFill>
        <p:spPr>
          <a:xfrm>
            <a:off x="7315200" y="0"/>
            <a:ext cx="7315200" cy="4237149"/>
          </a:xfrm>
          <a:prstGeom prst="rect">
            <a:avLst/>
          </a:prstGeom>
        </p:spPr>
      </p:pic>
      <p:pic>
        <p:nvPicPr>
          <p:cNvPr id="4" name="Picture 3">
            <a:extLst>
              <a:ext uri="{FF2B5EF4-FFF2-40B4-BE49-F238E27FC236}">
                <a16:creationId xmlns:a16="http://schemas.microsoft.com/office/drawing/2014/main" id="{DAE9CA6D-EFDA-3CBC-2868-D8EC300AC62D}"/>
              </a:ext>
            </a:extLst>
          </p:cNvPr>
          <p:cNvPicPr>
            <a:picLocks noChangeAspect="1"/>
          </p:cNvPicPr>
          <p:nvPr/>
        </p:nvPicPr>
        <p:blipFill>
          <a:blip r:embed="rId4"/>
          <a:stretch>
            <a:fillRect/>
          </a:stretch>
        </p:blipFill>
        <p:spPr>
          <a:xfrm>
            <a:off x="0" y="4011769"/>
            <a:ext cx="7315200" cy="4237148"/>
          </a:xfrm>
          <a:prstGeom prst="rect">
            <a:avLst/>
          </a:prstGeom>
        </p:spPr>
      </p:pic>
      <p:pic>
        <p:nvPicPr>
          <p:cNvPr id="6" name="Picture 5">
            <a:extLst>
              <a:ext uri="{FF2B5EF4-FFF2-40B4-BE49-F238E27FC236}">
                <a16:creationId xmlns:a16="http://schemas.microsoft.com/office/drawing/2014/main" id="{3D862D3F-E030-EE6A-9C9C-A400F2BE6B7E}"/>
              </a:ext>
            </a:extLst>
          </p:cNvPr>
          <p:cNvPicPr>
            <a:picLocks noChangeAspect="1"/>
          </p:cNvPicPr>
          <p:nvPr/>
        </p:nvPicPr>
        <p:blipFill>
          <a:blip r:embed="rId5"/>
          <a:stretch>
            <a:fillRect/>
          </a:stretch>
        </p:blipFill>
        <p:spPr>
          <a:xfrm>
            <a:off x="7315200" y="4027866"/>
            <a:ext cx="7315200" cy="4237149"/>
          </a:xfrm>
          <a:prstGeom prst="rect">
            <a:avLst/>
          </a:prstGeom>
        </p:spPr>
      </p:pic>
    </p:spTree>
    <p:extLst>
      <p:ext uri="{BB962C8B-B14F-4D97-AF65-F5344CB8AC3E}">
        <p14:creationId xmlns:p14="http://schemas.microsoft.com/office/powerpoint/2010/main" val="280422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0" y="470080"/>
            <a:ext cx="9144000" cy="933718"/>
          </a:xfrm>
          <a:prstGeom prst="rect">
            <a:avLst/>
          </a:prstGeom>
          <a:noFill/>
          <a:ln/>
        </p:spPr>
        <p:txBody>
          <a:bodyPr wrap="none" rtlCol="0" anchor="t"/>
          <a:lstStyle/>
          <a:p>
            <a:pPr marL="0" indent="0" algn="ctr">
              <a:lnSpc>
                <a:spcPts val="5468"/>
              </a:lnSpc>
              <a:buNone/>
            </a:pPr>
            <a:r>
              <a:rPr lang="en-US" sz="5400" dirty="0">
                <a:solidFill>
                  <a:srgbClr val="6EB9FC"/>
                </a:solidFill>
                <a:latin typeface="Lora" pitchFamily="34" charset="0"/>
                <a:ea typeface="Lora" pitchFamily="34" charset="-122"/>
                <a:cs typeface="Lora" pitchFamily="34" charset="-120"/>
              </a:rPr>
              <a:t>Importance of this project</a:t>
            </a:r>
            <a:endParaRPr lang="en-US" sz="5400" dirty="0"/>
          </a:p>
        </p:txBody>
      </p:sp>
      <p:sp>
        <p:nvSpPr>
          <p:cNvPr id="6" name="Text 3"/>
          <p:cNvSpPr/>
          <p:nvPr/>
        </p:nvSpPr>
        <p:spPr>
          <a:xfrm>
            <a:off x="833199" y="1873878"/>
            <a:ext cx="7477601" cy="2125012"/>
          </a:xfrm>
          <a:prstGeom prst="rect">
            <a:avLst/>
          </a:prstGeom>
          <a:noFill/>
          <a:ln/>
        </p:spPr>
        <p:txBody>
          <a:bodyPr wrap="square" rtlCol="0" anchor="t"/>
          <a:lstStyle/>
          <a:p>
            <a:pPr marL="0" indent="0">
              <a:lnSpc>
                <a:spcPts val="2799"/>
              </a:lnSpc>
              <a:buNone/>
            </a:pPr>
            <a:r>
              <a:rPr lang="en-US" sz="2000" dirty="0">
                <a:solidFill>
                  <a:srgbClr val="D6E5EF"/>
                </a:solidFill>
                <a:latin typeface="Source Sans Pro" pitchFamily="34" charset="0"/>
                <a:ea typeface="Source Sans Pro" pitchFamily="34" charset="-122"/>
                <a:cs typeface="Source Sans Pro" pitchFamily="34" charset="-120"/>
              </a:rPr>
              <a:t>The Hotel/Restaurants Food Order Systems project is crucial in today's digital landscape, where convenience and efficiency are highly valued by customers. By providing an online ordering platform, this system saves customers time and effort, allowing them to order their favorite meals from the comfort of their homes or offices.</a:t>
            </a:r>
            <a:endParaRPr lang="en-US" sz="2000" dirty="0"/>
          </a:p>
        </p:txBody>
      </p:sp>
      <p:sp>
        <p:nvSpPr>
          <p:cNvPr id="7" name="Text 4"/>
          <p:cNvSpPr/>
          <p:nvPr/>
        </p:nvSpPr>
        <p:spPr>
          <a:xfrm>
            <a:off x="833199" y="4227806"/>
            <a:ext cx="7477601" cy="2125012"/>
          </a:xfrm>
          <a:prstGeom prst="rect">
            <a:avLst/>
          </a:prstGeom>
          <a:noFill/>
          <a:ln/>
        </p:spPr>
        <p:txBody>
          <a:bodyPr wrap="square" rtlCol="0" anchor="t"/>
          <a:lstStyle/>
          <a:p>
            <a:pPr marL="0" indent="0">
              <a:lnSpc>
                <a:spcPts val="2799"/>
              </a:lnSpc>
              <a:buNone/>
            </a:pPr>
            <a:r>
              <a:rPr lang="en-US" sz="2000" dirty="0">
                <a:solidFill>
                  <a:srgbClr val="D6E5EF"/>
                </a:solidFill>
                <a:latin typeface="Source Sans Pro" pitchFamily="34" charset="0"/>
                <a:ea typeface="Source Sans Pro" pitchFamily="34" charset="-122"/>
                <a:cs typeface="Source Sans Pro" pitchFamily="34" charset="-120"/>
              </a:rPr>
              <a:t>Furthermore, the system streamlines operations for hotels and restaurants, enabling them to manage orders more efficiently, reduce errors, and provide faster service to their patrons. This enhanced customer experience can lead to increased loyalty and positive reviews, ultimately driving business growth.</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a:extLst>
              <a:ext uri="{FF2B5EF4-FFF2-40B4-BE49-F238E27FC236}">
                <a16:creationId xmlns:a16="http://schemas.microsoft.com/office/drawing/2014/main" id="{7014A78E-3D5C-3519-1A5D-AA8455A05B56}"/>
              </a:ext>
            </a:extLst>
          </p:cNvPr>
          <p:cNvSpPr/>
          <p:nvPr/>
        </p:nvSpPr>
        <p:spPr>
          <a:xfrm>
            <a:off x="0" y="0"/>
            <a:ext cx="14630400" cy="8229600"/>
          </a:xfrm>
          <a:prstGeom prst="rect">
            <a:avLst/>
          </a:prstGeom>
          <a:solidFill>
            <a:srgbClr val="252833"/>
          </a:solidFill>
          <a:ln/>
        </p:spPr>
      </p:sp>
      <p:pic>
        <p:nvPicPr>
          <p:cNvPr id="2" name="Picture 1">
            <a:extLst>
              <a:ext uri="{FF2B5EF4-FFF2-40B4-BE49-F238E27FC236}">
                <a16:creationId xmlns:a16="http://schemas.microsoft.com/office/drawing/2014/main" id="{4B9BA6BE-5C18-4404-B247-6F632D6C546A}"/>
              </a:ext>
            </a:extLst>
          </p:cNvPr>
          <p:cNvPicPr>
            <a:picLocks noChangeAspect="1"/>
          </p:cNvPicPr>
          <p:nvPr/>
        </p:nvPicPr>
        <p:blipFill>
          <a:blip r:embed="rId2"/>
          <a:stretch>
            <a:fillRect/>
          </a:stretch>
        </p:blipFill>
        <p:spPr>
          <a:xfrm>
            <a:off x="0" y="3445099"/>
            <a:ext cx="8620260" cy="4784500"/>
          </a:xfrm>
          <a:prstGeom prst="rect">
            <a:avLst/>
          </a:prstGeom>
        </p:spPr>
      </p:pic>
      <p:pic>
        <p:nvPicPr>
          <p:cNvPr id="3" name="Picture 2">
            <a:extLst>
              <a:ext uri="{FF2B5EF4-FFF2-40B4-BE49-F238E27FC236}">
                <a16:creationId xmlns:a16="http://schemas.microsoft.com/office/drawing/2014/main" id="{B1072BB2-5DDC-25F7-30B5-23E5968E0005}"/>
              </a:ext>
            </a:extLst>
          </p:cNvPr>
          <p:cNvPicPr>
            <a:picLocks noChangeAspect="1"/>
          </p:cNvPicPr>
          <p:nvPr/>
        </p:nvPicPr>
        <p:blipFill>
          <a:blip r:embed="rId3"/>
          <a:stretch>
            <a:fillRect/>
          </a:stretch>
        </p:blipFill>
        <p:spPr>
          <a:xfrm>
            <a:off x="-1" y="-1"/>
            <a:ext cx="8620259" cy="3870101"/>
          </a:xfrm>
          <a:prstGeom prst="rect">
            <a:avLst/>
          </a:prstGeom>
        </p:spPr>
      </p:pic>
      <p:sp>
        <p:nvSpPr>
          <p:cNvPr id="4" name="Rectangle 3">
            <a:extLst>
              <a:ext uri="{FF2B5EF4-FFF2-40B4-BE49-F238E27FC236}">
                <a16:creationId xmlns:a16="http://schemas.microsoft.com/office/drawing/2014/main" id="{18C619BE-822F-6164-5E72-15823660AB76}"/>
              </a:ext>
            </a:extLst>
          </p:cNvPr>
          <p:cNvSpPr/>
          <p:nvPr/>
        </p:nvSpPr>
        <p:spPr>
          <a:xfrm>
            <a:off x="8792816" y="1574705"/>
            <a:ext cx="5572541" cy="5078313"/>
          </a:xfrm>
          <a:prstGeom prst="rect">
            <a:avLst/>
          </a:prstGeom>
          <a:noFill/>
        </p:spPr>
        <p:txBody>
          <a:bodyPr wrap="square" lIns="91440" tIns="45720" rIns="91440" bIns="45720">
            <a:spAutoFit/>
          </a:bodyPr>
          <a:lstStyle/>
          <a:p>
            <a:pPr algn="ctr"/>
            <a:r>
              <a:rPr lang="en-US" sz="5400" b="0" cap="none" spc="0" dirty="0">
                <a:ln w="0"/>
                <a:solidFill>
                  <a:schemeClr val="bg2">
                    <a:lumMod val="90000"/>
                  </a:schemeClr>
                </a:solidFill>
                <a:effectLst>
                  <a:outerShdw blurRad="38100" dist="19050" dir="2700000" algn="tl" rotWithShape="0">
                    <a:schemeClr val="dk1">
                      <a:alpha val="40000"/>
                    </a:schemeClr>
                  </a:outerShdw>
                </a:effectLst>
              </a:rPr>
              <a:t>Directly from the cart you can proceed to pay and scan the QR, and your order is placed.</a:t>
            </a:r>
          </a:p>
        </p:txBody>
      </p:sp>
    </p:spTree>
    <p:extLst>
      <p:ext uri="{BB962C8B-B14F-4D97-AF65-F5344CB8AC3E}">
        <p14:creationId xmlns:p14="http://schemas.microsoft.com/office/powerpoint/2010/main" val="4020891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6439" y="6439"/>
            <a:ext cx="14630400" cy="8229600"/>
          </a:xfrm>
          <a:prstGeom prst="rect">
            <a:avLst/>
          </a:prstGeom>
          <a:solidFill>
            <a:srgbClr val="252833"/>
          </a:solidFill>
          <a:ln/>
        </p:spPr>
        <p:txBody>
          <a:bodyPr/>
          <a:lstStyle/>
          <a:p>
            <a:endParaRPr lang="en-US" dirty="0"/>
          </a:p>
        </p:txBody>
      </p:sp>
      <p:sp>
        <p:nvSpPr>
          <p:cNvPr id="4" name="Text 2"/>
          <p:cNvSpPr/>
          <p:nvPr/>
        </p:nvSpPr>
        <p:spPr>
          <a:xfrm>
            <a:off x="0" y="869325"/>
            <a:ext cx="14630399" cy="957810"/>
          </a:xfrm>
          <a:prstGeom prst="rect">
            <a:avLst/>
          </a:prstGeom>
          <a:noFill/>
          <a:ln/>
        </p:spPr>
        <p:txBody>
          <a:bodyPr wrap="none" rtlCol="0" anchor="t"/>
          <a:lstStyle/>
          <a:p>
            <a:pPr marL="0" indent="0" algn="ctr">
              <a:lnSpc>
                <a:spcPts val="5468"/>
              </a:lnSpc>
              <a:buNone/>
            </a:pPr>
            <a:r>
              <a:rPr lang="en-US" sz="5400" dirty="0">
                <a:solidFill>
                  <a:srgbClr val="6EB9FC"/>
                </a:solidFill>
                <a:latin typeface="Lora" pitchFamily="34" charset="0"/>
                <a:ea typeface="Lora" pitchFamily="34" charset="-122"/>
                <a:cs typeface="Lora" pitchFamily="34" charset="-120"/>
              </a:rPr>
              <a:t>Technology Stack</a:t>
            </a:r>
            <a:endParaRPr lang="en-US" sz="5400" dirty="0"/>
          </a:p>
        </p:txBody>
      </p:sp>
      <p:sp>
        <p:nvSpPr>
          <p:cNvPr id="5" name="Text 3"/>
          <p:cNvSpPr/>
          <p:nvPr/>
        </p:nvSpPr>
        <p:spPr>
          <a:xfrm>
            <a:off x="1468192" y="2240162"/>
            <a:ext cx="11236815" cy="742115"/>
          </a:xfrm>
          <a:prstGeom prst="rect">
            <a:avLst/>
          </a:prstGeom>
          <a:noFill/>
          <a:ln/>
        </p:spPr>
        <p:txBody>
          <a:bodyPr wrap="square" rtlCol="0" anchor="t"/>
          <a:lstStyle/>
          <a:p>
            <a:pPr marL="0" indent="0">
              <a:lnSpc>
                <a:spcPts val="2799"/>
              </a:lnSpc>
              <a:buNone/>
            </a:pPr>
            <a:r>
              <a:rPr lang="en-US" sz="2000" dirty="0">
                <a:solidFill>
                  <a:srgbClr val="D6E5EF"/>
                </a:solidFill>
                <a:latin typeface="Source Sans Pro" pitchFamily="34" charset="0"/>
                <a:ea typeface="Source Sans Pro" pitchFamily="34" charset="-122"/>
                <a:cs typeface="Source Sans Pro" pitchFamily="34" charset="-120"/>
              </a:rPr>
              <a:t>The Hotel/Restaurants Food Order Systems project will leverage a robust technology stack to deliver a seamless and user-friendly experience. The key technologies involved are:</a:t>
            </a:r>
            <a:endParaRPr lang="en-US" sz="2000" dirty="0"/>
          </a:p>
        </p:txBody>
      </p:sp>
      <p:sp>
        <p:nvSpPr>
          <p:cNvPr id="6" name="Text 4"/>
          <p:cNvSpPr/>
          <p:nvPr/>
        </p:nvSpPr>
        <p:spPr>
          <a:xfrm>
            <a:off x="2570559" y="337304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Database</a:t>
            </a:r>
            <a:endParaRPr lang="en-US" sz="1750" dirty="0"/>
          </a:p>
        </p:txBody>
      </p:sp>
      <p:sp>
        <p:nvSpPr>
          <p:cNvPr id="7" name="Text 5"/>
          <p:cNvSpPr/>
          <p:nvPr/>
        </p:nvSpPr>
        <p:spPr>
          <a:xfrm>
            <a:off x="7541062" y="337304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Oracle</a:t>
            </a:r>
            <a:endParaRPr lang="en-US" sz="1750" dirty="0"/>
          </a:p>
        </p:txBody>
      </p:sp>
      <p:sp>
        <p:nvSpPr>
          <p:cNvPr id="8" name="Shape 6"/>
          <p:cNvSpPr/>
          <p:nvPr/>
        </p:nvSpPr>
        <p:spPr>
          <a:xfrm>
            <a:off x="2348389" y="3869293"/>
            <a:ext cx="9933503" cy="637103"/>
          </a:xfrm>
          <a:prstGeom prst="rect">
            <a:avLst/>
          </a:prstGeom>
          <a:solidFill>
            <a:srgbClr val="363A4A"/>
          </a:solidFill>
          <a:ln/>
        </p:spPr>
      </p:sp>
      <p:sp>
        <p:nvSpPr>
          <p:cNvPr id="9" name="Text 7"/>
          <p:cNvSpPr/>
          <p:nvPr/>
        </p:nvSpPr>
        <p:spPr>
          <a:xfrm>
            <a:off x="2570559" y="4010144"/>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Programming Language</a:t>
            </a:r>
            <a:endParaRPr lang="en-US" sz="1750" dirty="0"/>
          </a:p>
        </p:txBody>
      </p:sp>
      <p:sp>
        <p:nvSpPr>
          <p:cNvPr id="10" name="Text 8"/>
          <p:cNvSpPr/>
          <p:nvPr/>
        </p:nvSpPr>
        <p:spPr>
          <a:xfrm>
            <a:off x="7541062" y="4010144"/>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JavaScript, PHP</a:t>
            </a:r>
            <a:endParaRPr lang="en-US" sz="1750" dirty="0"/>
          </a:p>
        </p:txBody>
      </p:sp>
      <p:sp>
        <p:nvSpPr>
          <p:cNvPr id="11" name="Text 9"/>
          <p:cNvSpPr/>
          <p:nvPr/>
        </p:nvSpPr>
        <p:spPr>
          <a:xfrm>
            <a:off x="2570559" y="464724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UI Framework</a:t>
            </a:r>
            <a:endParaRPr lang="en-US" sz="1750" dirty="0"/>
          </a:p>
        </p:txBody>
      </p:sp>
      <p:sp>
        <p:nvSpPr>
          <p:cNvPr id="12" name="Text 10"/>
          <p:cNvSpPr/>
          <p:nvPr/>
        </p:nvSpPr>
        <p:spPr>
          <a:xfrm>
            <a:off x="7541062" y="4647248"/>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rPr>
              <a:t>CSS</a:t>
            </a:r>
            <a:endParaRPr lang="en-US" sz="1750" dirty="0"/>
          </a:p>
        </p:txBody>
      </p:sp>
      <p:sp>
        <p:nvSpPr>
          <p:cNvPr id="13" name="Shape 11"/>
          <p:cNvSpPr/>
          <p:nvPr/>
        </p:nvSpPr>
        <p:spPr>
          <a:xfrm>
            <a:off x="2348389" y="5143500"/>
            <a:ext cx="9933503" cy="637103"/>
          </a:xfrm>
          <a:prstGeom prst="rect">
            <a:avLst/>
          </a:prstGeom>
          <a:solidFill>
            <a:srgbClr val="363A4A"/>
          </a:solidFill>
          <a:ln/>
        </p:spPr>
      </p:sp>
      <p:sp>
        <p:nvSpPr>
          <p:cNvPr id="14" name="Text 12"/>
          <p:cNvSpPr/>
          <p:nvPr/>
        </p:nvSpPr>
        <p:spPr>
          <a:xfrm>
            <a:off x="2570559" y="5284351"/>
            <a:ext cx="4518541" cy="355402"/>
          </a:xfrm>
          <a:prstGeom prst="rect">
            <a:avLst/>
          </a:prstGeom>
          <a:noFill/>
          <a:ln/>
        </p:spPr>
        <p:txBody>
          <a:bodyPr wrap="non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Database Connectivity</a:t>
            </a:r>
            <a:endParaRPr lang="en-US" sz="1750" dirty="0"/>
          </a:p>
        </p:txBody>
      </p:sp>
      <p:sp>
        <p:nvSpPr>
          <p:cNvPr id="15" name="Text 13"/>
          <p:cNvSpPr/>
          <p:nvPr/>
        </p:nvSpPr>
        <p:spPr>
          <a:xfrm>
            <a:off x="7541062" y="5284351"/>
            <a:ext cx="4518541" cy="355402"/>
          </a:xfrm>
          <a:prstGeom prst="rect">
            <a:avLst/>
          </a:prstGeom>
          <a:noFill/>
          <a:ln/>
        </p:spPr>
        <p:txBody>
          <a:bodyPr wrap="none" rtlCol="0" anchor="t"/>
          <a:lstStyle/>
          <a:p>
            <a:pPr marL="0" indent="0">
              <a:lnSpc>
                <a:spcPts val="2799"/>
              </a:lnSpc>
              <a:buNone/>
            </a:pPr>
            <a:r>
              <a:rPr lang="en-US" sz="1750" dirty="0" err="1">
                <a:solidFill>
                  <a:srgbClr val="D6E5EF"/>
                </a:solidFill>
                <a:latin typeface="Source Sans Pro" pitchFamily="34" charset="0"/>
                <a:ea typeface="Source Sans Pro" pitchFamily="34" charset="-122"/>
                <a:cs typeface="Source Sans Pro" pitchFamily="34" charset="-120"/>
              </a:rPr>
              <a:t>Xampp</a:t>
            </a:r>
            <a:r>
              <a:rPr lang="en-US" sz="1750" dirty="0">
                <a:solidFill>
                  <a:srgbClr val="D6E5EF"/>
                </a:solidFill>
                <a:latin typeface="Source Sans Pro" pitchFamily="34" charset="0"/>
                <a:ea typeface="Source Sans Pro" pitchFamily="34" charset="-122"/>
                <a:cs typeface="Source Sans Pro" pitchFamily="34" charset="-120"/>
              </a:rPr>
              <a:t> (Oracle Instant Client)</a:t>
            </a:r>
            <a:endParaRPr lang="en-US" sz="1750" dirty="0"/>
          </a:p>
        </p:txBody>
      </p:sp>
      <p:sp>
        <p:nvSpPr>
          <p:cNvPr id="16" name="Text 14"/>
          <p:cNvSpPr/>
          <p:nvPr/>
        </p:nvSpPr>
        <p:spPr>
          <a:xfrm>
            <a:off x="1468193" y="6265572"/>
            <a:ext cx="11236814" cy="831149"/>
          </a:xfrm>
          <a:prstGeom prst="rect">
            <a:avLst/>
          </a:prstGeom>
          <a:noFill/>
          <a:ln/>
        </p:spPr>
        <p:txBody>
          <a:bodyPr wrap="square" rtlCol="0" anchor="t"/>
          <a:lstStyle/>
          <a:p>
            <a:pPr marL="0" indent="0">
              <a:lnSpc>
                <a:spcPts val="2799"/>
              </a:lnSpc>
              <a:buNone/>
            </a:pPr>
            <a:r>
              <a:rPr lang="en-US" sz="2000" dirty="0">
                <a:solidFill>
                  <a:srgbClr val="D6E5EF"/>
                </a:solidFill>
                <a:latin typeface="Source Sans Pro" pitchFamily="34" charset="0"/>
                <a:ea typeface="Source Sans Pro" pitchFamily="34" charset="-122"/>
                <a:cs typeface="Source Sans Pro" pitchFamily="34" charset="-120"/>
              </a:rPr>
              <a:t>These technologies were specifically chosen to provide a reliable, scalable, and feature-rich solution for the hotel and restaurant industry, enabling efficient order processing, delivery management, and seamless customer experience.</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txBody>
          <a:bodyPr/>
          <a:lstStyle/>
          <a:p>
            <a:endParaRPr lang="en-US" dirty="0"/>
          </a:p>
        </p:txBody>
      </p:sp>
      <p:sp>
        <p:nvSpPr>
          <p:cNvPr id="4" name="Text 2"/>
          <p:cNvSpPr/>
          <p:nvPr/>
        </p:nvSpPr>
        <p:spPr>
          <a:xfrm>
            <a:off x="0" y="457199"/>
            <a:ext cx="7593686" cy="694373"/>
          </a:xfrm>
          <a:prstGeom prst="rect">
            <a:avLst/>
          </a:prstGeom>
          <a:noFill/>
          <a:ln/>
        </p:spPr>
        <p:txBody>
          <a:bodyPr wrap="none" rtlCol="0" anchor="t"/>
          <a:lstStyle/>
          <a:p>
            <a:pPr marL="0" indent="0" algn="ctr">
              <a:lnSpc>
                <a:spcPts val="5468"/>
              </a:lnSpc>
              <a:buNone/>
            </a:pPr>
            <a:r>
              <a:rPr lang="en-US" sz="5400" dirty="0">
                <a:solidFill>
                  <a:srgbClr val="6EB9FC"/>
                </a:solidFill>
                <a:latin typeface="Lora" pitchFamily="34" charset="0"/>
                <a:ea typeface="Lora" pitchFamily="34" charset="-122"/>
                <a:cs typeface="Lora" pitchFamily="34" charset="-120"/>
              </a:rPr>
              <a:t>User Interface Design</a:t>
            </a:r>
            <a:endParaRPr lang="en-US" sz="5400" dirty="0"/>
          </a:p>
        </p:txBody>
      </p:sp>
      <p:sp>
        <p:nvSpPr>
          <p:cNvPr id="5" name="Text 3"/>
          <p:cNvSpPr/>
          <p:nvPr/>
        </p:nvSpPr>
        <p:spPr>
          <a:xfrm>
            <a:off x="635499" y="1951149"/>
            <a:ext cx="6408596" cy="2288190"/>
          </a:xfrm>
          <a:prstGeom prst="rect">
            <a:avLst/>
          </a:prstGeom>
          <a:noFill/>
          <a:ln/>
        </p:spPr>
        <p:txBody>
          <a:bodyPr wrap="square" rtlCol="0" anchor="t"/>
          <a:lstStyle/>
          <a:p>
            <a:pPr marL="0" indent="0">
              <a:lnSpc>
                <a:spcPts val="2799"/>
              </a:lnSpc>
              <a:buNone/>
            </a:pPr>
            <a:r>
              <a:rPr lang="en-US" sz="2400" dirty="0">
                <a:solidFill>
                  <a:srgbClr val="D6E5EF"/>
                </a:solidFill>
                <a:latin typeface="Source Sans Pro" pitchFamily="34" charset="0"/>
                <a:ea typeface="Source Sans Pro" pitchFamily="34" charset="-122"/>
                <a:cs typeface="Source Sans Pro" pitchFamily="34" charset="-120"/>
              </a:rPr>
              <a:t>The user interface for the Hotel/Restaurant Food Order System will be designed to be intuitive and easy to navigate. It will feature a clean and modern look with a focus on usability and accessibility.</a:t>
            </a:r>
            <a:endParaRPr lang="en-US" sz="2400" dirty="0"/>
          </a:p>
        </p:txBody>
      </p:sp>
      <p:sp>
        <p:nvSpPr>
          <p:cNvPr id="6" name="Text 4"/>
          <p:cNvSpPr/>
          <p:nvPr/>
        </p:nvSpPr>
        <p:spPr>
          <a:xfrm>
            <a:off x="635499" y="4114800"/>
            <a:ext cx="6408596" cy="2814033"/>
          </a:xfrm>
          <a:prstGeom prst="rect">
            <a:avLst/>
          </a:prstGeom>
          <a:noFill/>
          <a:ln/>
        </p:spPr>
        <p:txBody>
          <a:bodyPr wrap="square" rtlCol="0" anchor="t"/>
          <a:lstStyle/>
          <a:p>
            <a:pPr marL="0" indent="0">
              <a:lnSpc>
                <a:spcPts val="2799"/>
              </a:lnSpc>
              <a:buNone/>
            </a:pPr>
            <a:r>
              <a:rPr lang="en-US" sz="2400" dirty="0">
                <a:solidFill>
                  <a:srgbClr val="D6E5EF"/>
                </a:solidFill>
                <a:latin typeface="Source Sans Pro" pitchFamily="34" charset="0"/>
                <a:ea typeface="Source Sans Pro" pitchFamily="34" charset="-122"/>
                <a:cs typeface="Source Sans Pro" pitchFamily="34" charset="-120"/>
              </a:rPr>
              <a:t>Effortlessly integrate new shops and seamlessly navigate through your preferred options with our intuitive swiping feature and seamless integration with payment processing . Experience an enticing menu display, easy order placement, and smooth payment processing, all within a user-friendly interface optimized for desktop and mobile devices.</a:t>
            </a:r>
            <a:endParaRPr lang="en-US" sz="2400" dirty="0"/>
          </a:p>
        </p:txBody>
      </p:sp>
      <p:pic>
        <p:nvPicPr>
          <p:cNvPr id="7" name="Image 0" descr="preencoded.png"/>
          <p:cNvPicPr>
            <a:picLocks noChangeAspect="1"/>
          </p:cNvPicPr>
          <p:nvPr/>
        </p:nvPicPr>
        <p:blipFill>
          <a:blip r:embed="rId3"/>
          <a:stretch>
            <a:fillRect/>
          </a:stretch>
        </p:blipFill>
        <p:spPr>
          <a:xfrm>
            <a:off x="7593686" y="0"/>
            <a:ext cx="7036714"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993</Words>
  <Application>Microsoft Office PowerPoint</Application>
  <PresentationFormat>Custom</PresentationFormat>
  <Paragraphs>89</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 Display</vt:lpstr>
      <vt:lpstr>Arial</vt:lpstr>
      <vt:lpstr>Calibri</vt:lpstr>
      <vt:lpstr>Comic Sans MS</vt:lpstr>
      <vt:lpstr>Lora</vt:lpstr>
      <vt:lpstr>Söhne</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Anamika Garg</cp:lastModifiedBy>
  <cp:revision>6</cp:revision>
  <dcterms:created xsi:type="dcterms:W3CDTF">2024-04-23T06:46:52Z</dcterms:created>
  <dcterms:modified xsi:type="dcterms:W3CDTF">2024-04-26T17:58:09Z</dcterms:modified>
</cp:coreProperties>
</file>